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sldIdLst>
    <p:sldId id="256" r:id="rId2"/>
  </p:sldIdLst>
  <p:sldSz cx="384048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2433"/>
    <a:srgbClr val="9D182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82C90-5B0A-4CE0-9A2B-B680D0D48FB2}" v="32" dt="2022-07-19T16:46:11.3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54"/>
    <p:restoredTop sz="96281"/>
  </p:normalViewPr>
  <p:slideViewPr>
    <p:cSldViewPr snapToGrid="0" snapToObjects="1" showGuides="1">
      <p:cViewPr>
        <p:scale>
          <a:sx n="30" d="100"/>
          <a:sy n="30" d="100"/>
        </p:scale>
        <p:origin x="595" y="19"/>
      </p:cViewPr>
      <p:guideLst>
        <p:guide orient="horz" pos="12096"/>
        <p:guide pos="12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on Kleffner" userId="0bed3509-e787-48f4-9a13-47afcd2529d5" providerId="ADAL" clId="{0E082C90-5B0A-4CE0-9A2B-B680D0D48FB2}"/>
    <pc:docChg chg="undo custSel modSld">
      <pc:chgData name="Alison Kleffner" userId="0bed3509-e787-48f4-9a13-47afcd2529d5" providerId="ADAL" clId="{0E082C90-5B0A-4CE0-9A2B-B680D0D48FB2}" dt="2022-08-02T16:08:48.929" v="5116" actId="122"/>
      <pc:docMkLst>
        <pc:docMk/>
      </pc:docMkLst>
      <pc:sldChg chg="addSp delSp modSp mod">
        <pc:chgData name="Alison Kleffner" userId="0bed3509-e787-48f4-9a13-47afcd2529d5" providerId="ADAL" clId="{0E082C90-5B0A-4CE0-9A2B-B680D0D48FB2}" dt="2022-08-02T16:08:48.929" v="5116" actId="122"/>
        <pc:sldMkLst>
          <pc:docMk/>
          <pc:sldMk cId="1748772374" sldId="256"/>
        </pc:sldMkLst>
        <pc:spChg chg="mod">
          <ac:chgData name="Alison Kleffner" userId="0bed3509-e787-48f4-9a13-47afcd2529d5" providerId="ADAL" clId="{0E082C90-5B0A-4CE0-9A2B-B680D0D48FB2}" dt="2022-07-19T15:02:40.794" v="4" actId="20577"/>
          <ac:spMkLst>
            <pc:docMk/>
            <pc:sldMk cId="1748772374" sldId="256"/>
            <ac:spMk id="14" creationId="{AADDAD32-565D-9045-8DB1-5C1E0729AE65}"/>
          </ac:spMkLst>
        </pc:spChg>
        <pc:spChg chg="mod">
          <ac:chgData name="Alison Kleffner" userId="0bed3509-e787-48f4-9a13-47afcd2529d5" providerId="ADAL" clId="{0E082C90-5B0A-4CE0-9A2B-B680D0D48FB2}" dt="2022-08-02T16:06:54.255" v="5115" actId="20577"/>
          <ac:spMkLst>
            <pc:docMk/>
            <pc:sldMk cId="1748772374" sldId="256"/>
            <ac:spMk id="15" creationId="{17073839-689F-544B-AF01-215451453DFE}"/>
          </ac:spMkLst>
        </pc:spChg>
        <pc:spChg chg="mod">
          <ac:chgData name="Alison Kleffner" userId="0bed3509-e787-48f4-9a13-47afcd2529d5" providerId="ADAL" clId="{0E082C90-5B0A-4CE0-9A2B-B680D0D48FB2}" dt="2022-07-19T15:03:29.966" v="13"/>
          <ac:spMkLst>
            <pc:docMk/>
            <pc:sldMk cId="1748772374" sldId="256"/>
            <ac:spMk id="16" creationId="{AFC04EEE-8A99-404E-A855-0C691B2DA487}"/>
          </ac:spMkLst>
        </pc:spChg>
        <pc:grpChg chg="add mod">
          <ac:chgData name="Alison Kleffner" userId="0bed3509-e787-48f4-9a13-47afcd2529d5" providerId="ADAL" clId="{0E082C90-5B0A-4CE0-9A2B-B680D0D48FB2}" dt="2022-08-02T16:05:24.656" v="5073" actId="1035"/>
          <ac:grpSpMkLst>
            <pc:docMk/>
            <pc:sldMk cId="1748772374" sldId="256"/>
            <ac:grpSpMk id="10" creationId="{BEA2536C-5D09-F144-D568-ECBA25214FE4}"/>
          </ac:grpSpMkLst>
        </pc:grpChg>
        <pc:graphicFrameChg chg="mod modGraphic">
          <ac:chgData name="Alison Kleffner" userId="0bed3509-e787-48f4-9a13-47afcd2529d5" providerId="ADAL" clId="{0E082C90-5B0A-4CE0-9A2B-B680D0D48FB2}" dt="2022-07-21T20:40:29.280" v="4584" actId="1076"/>
          <ac:graphicFrameMkLst>
            <pc:docMk/>
            <pc:sldMk cId="1748772374" sldId="256"/>
            <ac:graphicFrameMk id="4" creationId="{680CEB67-5D13-D745-B94C-7A94D27A26C0}"/>
          </ac:graphicFrameMkLst>
        </pc:graphicFrameChg>
        <pc:graphicFrameChg chg="del mod modGraphic">
          <ac:chgData name="Alison Kleffner" userId="0bed3509-e787-48f4-9a13-47afcd2529d5" providerId="ADAL" clId="{0E082C90-5B0A-4CE0-9A2B-B680D0D48FB2}" dt="2022-07-19T16:00:13.924" v="2200" actId="478"/>
          <ac:graphicFrameMkLst>
            <pc:docMk/>
            <pc:sldMk cId="1748772374" sldId="256"/>
            <ac:graphicFrameMk id="5" creationId="{CAF8E194-4D8F-4543-AEE1-F4DA8C770132}"/>
          </ac:graphicFrameMkLst>
        </pc:graphicFrameChg>
        <pc:graphicFrameChg chg="mod modGraphic">
          <ac:chgData name="Alison Kleffner" userId="0bed3509-e787-48f4-9a13-47afcd2529d5" providerId="ADAL" clId="{0E082C90-5B0A-4CE0-9A2B-B680D0D48FB2}" dt="2022-08-02T16:05:31.682" v="5077" actId="20577"/>
          <ac:graphicFrameMkLst>
            <pc:docMk/>
            <pc:sldMk cId="1748772374" sldId="256"/>
            <ac:graphicFrameMk id="6" creationId="{4AF9A610-B743-A14A-A1EB-933C8C477387}"/>
          </ac:graphicFrameMkLst>
        </pc:graphicFrameChg>
        <pc:graphicFrameChg chg="mod modGraphic">
          <ac:chgData name="Alison Kleffner" userId="0bed3509-e787-48f4-9a13-47afcd2529d5" providerId="ADAL" clId="{0E082C90-5B0A-4CE0-9A2B-B680D0D48FB2}" dt="2022-07-21T20:42:25.009" v="4623" actId="1076"/>
          <ac:graphicFrameMkLst>
            <pc:docMk/>
            <pc:sldMk cId="1748772374" sldId="256"/>
            <ac:graphicFrameMk id="7" creationId="{749486CC-0EBB-0B47-AAD8-87C5E18B7CA2}"/>
          </ac:graphicFrameMkLst>
        </pc:graphicFrameChg>
        <pc:graphicFrameChg chg="mod modGraphic">
          <ac:chgData name="Alison Kleffner" userId="0bed3509-e787-48f4-9a13-47afcd2529d5" providerId="ADAL" clId="{0E082C90-5B0A-4CE0-9A2B-B680D0D48FB2}" dt="2022-07-21T20:41:03.019" v="4612" actId="20577"/>
          <ac:graphicFrameMkLst>
            <pc:docMk/>
            <pc:sldMk cId="1748772374" sldId="256"/>
            <ac:graphicFrameMk id="8" creationId="{1B4F9A71-ACFA-C542-A80D-43C948294EFB}"/>
          </ac:graphicFrameMkLst>
        </pc:graphicFrameChg>
        <pc:graphicFrameChg chg="del">
          <ac:chgData name="Alison Kleffner" userId="0bed3509-e787-48f4-9a13-47afcd2529d5" providerId="ADAL" clId="{0E082C90-5B0A-4CE0-9A2B-B680D0D48FB2}" dt="2022-07-19T15:25:56.044" v="923" actId="478"/>
          <ac:graphicFrameMkLst>
            <pc:docMk/>
            <pc:sldMk cId="1748772374" sldId="256"/>
            <ac:graphicFrameMk id="9" creationId="{657A199C-7A43-4F45-973C-7F0FB8F724C1}"/>
          </ac:graphicFrameMkLst>
        </pc:graphicFrameChg>
        <pc:graphicFrameChg chg="del mod modGraphic">
          <ac:chgData name="Alison Kleffner" userId="0bed3509-e787-48f4-9a13-47afcd2529d5" providerId="ADAL" clId="{0E082C90-5B0A-4CE0-9A2B-B680D0D48FB2}" dt="2022-07-21T20:47:47.015" v="4652" actId="478"/>
          <ac:graphicFrameMkLst>
            <pc:docMk/>
            <pc:sldMk cId="1748772374" sldId="256"/>
            <ac:graphicFrameMk id="13" creationId="{52720AD4-341E-EC4C-AD4B-33DC2D7986F4}"/>
          </ac:graphicFrameMkLst>
        </pc:graphicFrameChg>
        <pc:graphicFrameChg chg="add mod modGraphic">
          <ac:chgData name="Alison Kleffner" userId="0bed3509-e787-48f4-9a13-47afcd2529d5" providerId="ADAL" clId="{0E082C90-5B0A-4CE0-9A2B-B680D0D48FB2}" dt="2022-07-21T20:40:54.696" v="4589" actId="1076"/>
          <ac:graphicFrameMkLst>
            <pc:docMk/>
            <pc:sldMk cId="1748772374" sldId="256"/>
            <ac:graphicFrameMk id="17" creationId="{C76AC413-7DC3-F206-A718-22C7C58E3767}"/>
          </ac:graphicFrameMkLst>
        </pc:graphicFrameChg>
        <pc:graphicFrameChg chg="add mod modGraphic">
          <ac:chgData name="Alison Kleffner" userId="0bed3509-e787-48f4-9a13-47afcd2529d5" providerId="ADAL" clId="{0E082C90-5B0A-4CE0-9A2B-B680D0D48FB2}" dt="2022-08-02T16:06:06.123" v="5089" actId="1035"/>
          <ac:graphicFrameMkLst>
            <pc:docMk/>
            <pc:sldMk cId="1748772374" sldId="256"/>
            <ac:graphicFrameMk id="18" creationId="{28205DA9-A437-F3E0-B1CF-E6C162ED9E25}"/>
          </ac:graphicFrameMkLst>
        </pc:graphicFrameChg>
        <pc:graphicFrameChg chg="add mod modGraphic">
          <ac:chgData name="Alison Kleffner" userId="0bed3509-e787-48f4-9a13-47afcd2529d5" providerId="ADAL" clId="{0E082C90-5B0A-4CE0-9A2B-B680D0D48FB2}" dt="2022-08-02T16:06:18.886" v="5098" actId="1076"/>
          <ac:graphicFrameMkLst>
            <pc:docMk/>
            <pc:sldMk cId="1748772374" sldId="256"/>
            <ac:graphicFrameMk id="19" creationId="{C731E1E8-085E-4647-B34C-53647BEEA396}"/>
          </ac:graphicFrameMkLst>
        </pc:graphicFrameChg>
        <pc:graphicFrameChg chg="add del mod">
          <ac:chgData name="Alison Kleffner" userId="0bed3509-e787-48f4-9a13-47afcd2529d5" providerId="ADAL" clId="{0E082C90-5B0A-4CE0-9A2B-B680D0D48FB2}" dt="2022-07-19T15:59:20.285" v="2164" actId="478"/>
          <ac:graphicFrameMkLst>
            <pc:docMk/>
            <pc:sldMk cId="1748772374" sldId="256"/>
            <ac:graphicFrameMk id="20" creationId="{96C4A95B-F872-7925-8577-748B9B5D1F04}"/>
          </ac:graphicFrameMkLst>
        </pc:graphicFrameChg>
        <pc:graphicFrameChg chg="add mod modGraphic">
          <ac:chgData name="Alison Kleffner" userId="0bed3509-e787-48f4-9a13-47afcd2529d5" providerId="ADAL" clId="{0E082C90-5B0A-4CE0-9A2B-B680D0D48FB2}" dt="2022-07-21T21:18:11.323" v="5006" actId="20577"/>
          <ac:graphicFrameMkLst>
            <pc:docMk/>
            <pc:sldMk cId="1748772374" sldId="256"/>
            <ac:graphicFrameMk id="21" creationId="{2C3710C5-FCD0-BDE5-F7C4-1FE6DE575A94}"/>
          </ac:graphicFrameMkLst>
        </pc:graphicFrameChg>
        <pc:graphicFrameChg chg="add mod modGraphic">
          <ac:chgData name="Alison Kleffner" userId="0bed3509-e787-48f4-9a13-47afcd2529d5" providerId="ADAL" clId="{0E082C90-5B0A-4CE0-9A2B-B680D0D48FB2}" dt="2022-07-21T21:18:30.950" v="5009" actId="1076"/>
          <ac:graphicFrameMkLst>
            <pc:docMk/>
            <pc:sldMk cId="1748772374" sldId="256"/>
            <ac:graphicFrameMk id="22" creationId="{95D4EA67-EFF2-8226-5BD0-F16E727F18D9}"/>
          </ac:graphicFrameMkLst>
        </pc:graphicFrameChg>
        <pc:graphicFrameChg chg="add mod modGraphic">
          <ac:chgData name="Alison Kleffner" userId="0bed3509-e787-48f4-9a13-47afcd2529d5" providerId="ADAL" clId="{0E082C90-5B0A-4CE0-9A2B-B680D0D48FB2}" dt="2022-08-02T16:05:36.912" v="5078" actId="1076"/>
          <ac:graphicFrameMkLst>
            <pc:docMk/>
            <pc:sldMk cId="1748772374" sldId="256"/>
            <ac:graphicFrameMk id="24" creationId="{04D3CAEE-E4B9-FEB1-6198-0D17AE7B07C2}"/>
          </ac:graphicFrameMkLst>
        </pc:graphicFrameChg>
        <pc:graphicFrameChg chg="add mod modGraphic">
          <ac:chgData name="Alison Kleffner" userId="0bed3509-e787-48f4-9a13-47afcd2529d5" providerId="ADAL" clId="{0E082C90-5B0A-4CE0-9A2B-B680D0D48FB2}" dt="2022-08-02T16:05:40.814" v="5079" actId="1076"/>
          <ac:graphicFrameMkLst>
            <pc:docMk/>
            <pc:sldMk cId="1748772374" sldId="256"/>
            <ac:graphicFrameMk id="28" creationId="{C583F036-B067-2EAD-A9C8-8F79F8A4AF93}"/>
          </ac:graphicFrameMkLst>
        </pc:graphicFrameChg>
        <pc:graphicFrameChg chg="add mod modGraphic">
          <ac:chgData name="Alison Kleffner" userId="0bed3509-e787-48f4-9a13-47afcd2529d5" providerId="ADAL" clId="{0E082C90-5B0A-4CE0-9A2B-B680D0D48FB2}" dt="2022-08-02T16:08:48.929" v="5116" actId="122"/>
          <ac:graphicFrameMkLst>
            <pc:docMk/>
            <pc:sldMk cId="1748772374" sldId="256"/>
            <ac:graphicFrameMk id="35" creationId="{956F636C-563C-A785-33AA-AC7D2313DECC}"/>
          </ac:graphicFrameMkLst>
        </pc:graphicFrameChg>
        <pc:picChg chg="add mod">
          <ac:chgData name="Alison Kleffner" userId="0bed3509-e787-48f4-9a13-47afcd2529d5" providerId="ADAL" clId="{0E082C90-5B0A-4CE0-9A2B-B680D0D48FB2}" dt="2022-07-21T20:40:48.749" v="4588" actId="1076"/>
          <ac:picMkLst>
            <pc:docMk/>
            <pc:sldMk cId="1748772374" sldId="256"/>
            <ac:picMk id="3" creationId="{C9608CF4-9D02-610B-58A2-726FB57F5A86}"/>
          </ac:picMkLst>
        </pc:picChg>
        <pc:picChg chg="add mod">
          <ac:chgData name="Alison Kleffner" userId="0bed3509-e787-48f4-9a13-47afcd2529d5" providerId="ADAL" clId="{0E082C90-5B0A-4CE0-9A2B-B680D0D48FB2}" dt="2022-08-02T16:01:08.050" v="5028" actId="1037"/>
          <ac:picMkLst>
            <pc:docMk/>
            <pc:sldMk cId="1748772374" sldId="256"/>
            <ac:picMk id="5" creationId="{1A82361B-8BD9-19FC-488B-B2E564A64F1B}"/>
          </ac:picMkLst>
        </pc:picChg>
        <pc:picChg chg="add mod">
          <ac:chgData name="Alison Kleffner" userId="0bed3509-e787-48f4-9a13-47afcd2529d5" providerId="ADAL" clId="{0E082C90-5B0A-4CE0-9A2B-B680D0D48FB2}" dt="2022-07-21T20:40:59.171" v="4609" actId="1035"/>
          <ac:picMkLst>
            <pc:docMk/>
            <pc:sldMk cId="1748772374" sldId="256"/>
            <ac:picMk id="11" creationId="{C55D6855-D2D3-E7A5-4156-E72DBC93290D}"/>
          </ac:picMkLst>
        </pc:picChg>
        <pc:picChg chg="del">
          <ac:chgData name="Alison Kleffner" userId="0bed3509-e787-48f4-9a13-47afcd2529d5" providerId="ADAL" clId="{0E082C90-5B0A-4CE0-9A2B-B680D0D48FB2}" dt="2022-07-19T15:28:51.073" v="1018" actId="478"/>
          <ac:picMkLst>
            <pc:docMk/>
            <pc:sldMk cId="1748772374" sldId="256"/>
            <ac:picMk id="12" creationId="{475F231D-45B2-8842-A127-4524F5D0BB07}"/>
          </ac:picMkLst>
        </pc:picChg>
        <pc:picChg chg="add mod modCrop">
          <ac:chgData name="Alison Kleffner" userId="0bed3509-e787-48f4-9a13-47afcd2529d5" providerId="ADAL" clId="{0E082C90-5B0A-4CE0-9A2B-B680D0D48FB2}" dt="2022-07-21T21:07:33.017" v="4701" actId="1076"/>
          <ac:picMkLst>
            <pc:docMk/>
            <pc:sldMk cId="1748772374" sldId="256"/>
            <ac:picMk id="12" creationId="{C3B5A9F2-1042-BABE-3103-2A4ADC5279A3}"/>
          </ac:picMkLst>
        </pc:picChg>
        <pc:picChg chg="add mod">
          <ac:chgData name="Alison Kleffner" userId="0bed3509-e787-48f4-9a13-47afcd2529d5" providerId="ADAL" clId="{0E082C90-5B0A-4CE0-9A2B-B680D0D48FB2}" dt="2022-07-21T21:18:17.590" v="5008" actId="1076"/>
          <ac:picMkLst>
            <pc:docMk/>
            <pc:sldMk cId="1748772374" sldId="256"/>
            <ac:picMk id="23" creationId="{9082E541-59BB-337E-3AC3-E4E0F3556F44}"/>
          </ac:picMkLst>
        </pc:picChg>
        <pc:picChg chg="add mod">
          <ac:chgData name="Alison Kleffner" userId="0bed3509-e787-48f4-9a13-47afcd2529d5" providerId="ADAL" clId="{0E082C90-5B0A-4CE0-9A2B-B680D0D48FB2}" dt="2022-07-19T17:11:23.818" v="4173" actId="164"/>
          <ac:picMkLst>
            <pc:docMk/>
            <pc:sldMk cId="1748772374" sldId="256"/>
            <ac:picMk id="25" creationId="{6F3DE8ED-ECB4-0ADB-3809-C98C69B7371E}"/>
          </ac:picMkLst>
        </pc:picChg>
        <pc:picChg chg="add del mod">
          <ac:chgData name="Alison Kleffner" userId="0bed3509-e787-48f4-9a13-47afcd2529d5" providerId="ADAL" clId="{0E082C90-5B0A-4CE0-9A2B-B680D0D48FB2}" dt="2022-07-21T21:10:20.136" v="4711" actId="478"/>
          <ac:picMkLst>
            <pc:docMk/>
            <pc:sldMk cId="1748772374" sldId="256"/>
            <ac:picMk id="26" creationId="{A7FA039B-AE5F-780E-41AA-38D31A52610A}"/>
          </ac:picMkLst>
        </pc:picChg>
        <pc:picChg chg="add mod modCrop">
          <ac:chgData name="Alison Kleffner" userId="0bed3509-e787-48f4-9a13-47afcd2529d5" providerId="ADAL" clId="{0E082C90-5B0A-4CE0-9A2B-B680D0D48FB2}" dt="2022-07-19T17:11:23.818" v="4173" actId="164"/>
          <ac:picMkLst>
            <pc:docMk/>
            <pc:sldMk cId="1748772374" sldId="256"/>
            <ac:picMk id="27" creationId="{6F198C94-260E-CDB2-CBF9-762A77884F8F}"/>
          </ac:picMkLst>
        </pc:picChg>
        <pc:picChg chg="add del mod">
          <ac:chgData name="Alison Kleffner" userId="0bed3509-e787-48f4-9a13-47afcd2529d5" providerId="ADAL" clId="{0E082C90-5B0A-4CE0-9A2B-B680D0D48FB2}" dt="2022-07-21T21:10:20.136" v="4711" actId="478"/>
          <ac:picMkLst>
            <pc:docMk/>
            <pc:sldMk cId="1748772374" sldId="256"/>
            <ac:picMk id="30" creationId="{6526B740-1884-45F5-9450-AE2CE772A855}"/>
          </ac:picMkLst>
        </pc:picChg>
        <pc:picChg chg="add mod modCrop">
          <ac:chgData name="Alison Kleffner" userId="0bed3509-e787-48f4-9a13-47afcd2529d5" providerId="ADAL" clId="{0E082C90-5B0A-4CE0-9A2B-B680D0D48FB2}" dt="2022-07-21T21:10:58.634" v="4754" actId="1036"/>
          <ac:picMkLst>
            <pc:docMk/>
            <pc:sldMk cId="1748772374" sldId="256"/>
            <ac:picMk id="32" creationId="{57B9D447-69EF-594D-42F4-9CF86AB2143A}"/>
          </ac:picMkLst>
        </pc:picChg>
        <pc:picChg chg="add mod modCrop">
          <ac:chgData name="Alison Kleffner" userId="0bed3509-e787-48f4-9a13-47afcd2529d5" providerId="ADAL" clId="{0E082C90-5B0A-4CE0-9A2B-B680D0D48FB2}" dt="2022-07-21T21:10:55.193" v="4739" actId="1035"/>
          <ac:picMkLst>
            <pc:docMk/>
            <pc:sldMk cId="1748772374" sldId="256"/>
            <ac:picMk id="34" creationId="{7F047EE9-62E2-0EFD-E091-368456DA58AA}"/>
          </ac:picMkLst>
        </pc:picChg>
        <pc:cxnChg chg="add del mod">
          <ac:chgData name="Alison Kleffner" userId="0bed3509-e787-48f4-9a13-47afcd2529d5" providerId="ADAL" clId="{0E082C90-5B0A-4CE0-9A2B-B680D0D48FB2}" dt="2022-07-19T16:54:09.556" v="3981" actId="478"/>
          <ac:cxnSpMkLst>
            <pc:docMk/>
            <pc:sldMk cId="1748772374" sldId="256"/>
            <ac:cxnSpMk id="5" creationId="{922B670C-B6A4-53AF-2466-76F53805F377}"/>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6285233"/>
            <a:ext cx="32644080" cy="1337056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20171413"/>
            <a:ext cx="28803600" cy="9272267"/>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52736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0236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2044700"/>
            <a:ext cx="8281035"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2044700"/>
            <a:ext cx="24363045"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94917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097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94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9574541"/>
            <a:ext cx="33124140" cy="15975327"/>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5701001"/>
            <a:ext cx="33124140" cy="8401047"/>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15646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10223500"/>
            <a:ext cx="163220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10223500"/>
            <a:ext cx="163220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567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044708"/>
            <a:ext cx="3312414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9414513"/>
            <a:ext cx="16247028"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2645336" y="14028420"/>
            <a:ext cx="16247028"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9414513"/>
            <a:ext cx="16327042"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19442432" y="14028420"/>
            <a:ext cx="16327042"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7406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09922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9595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560320"/>
            <a:ext cx="12386548" cy="896112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5529588"/>
            <a:ext cx="19442430" cy="272923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11521440"/>
            <a:ext cx="12386548"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0403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560320"/>
            <a:ext cx="12386548" cy="896112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5529588"/>
            <a:ext cx="19442430" cy="272923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11521440"/>
            <a:ext cx="12386548"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3664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2044708"/>
            <a:ext cx="3312414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10223500"/>
            <a:ext cx="3312414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5595568"/>
            <a:ext cx="8641080" cy="20447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8/2/2022</a:t>
            </a:fld>
            <a:endParaRPr lang="en-US" dirty="0"/>
          </a:p>
        </p:txBody>
      </p:sp>
      <p:sp>
        <p:nvSpPr>
          <p:cNvPr id="5" name="Footer Placeholder 4"/>
          <p:cNvSpPr>
            <a:spLocks noGrp="1"/>
          </p:cNvSpPr>
          <p:nvPr>
            <p:ph type="ftr" sz="quarter" idx="3"/>
          </p:nvPr>
        </p:nvSpPr>
        <p:spPr>
          <a:xfrm>
            <a:off x="12721590" y="35595568"/>
            <a:ext cx="12961620" cy="20447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5595568"/>
            <a:ext cx="8641080" cy="20447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pic>
        <p:nvPicPr>
          <p:cNvPr id="7" name="Picture 6">
            <a:extLst>
              <a:ext uri="{FF2B5EF4-FFF2-40B4-BE49-F238E27FC236}">
                <a16:creationId xmlns:a16="http://schemas.microsoft.com/office/drawing/2014/main" id="{F0217068-27FE-60B9-3846-EDE0D2D16697}"/>
              </a:ext>
            </a:extLst>
          </p:cNvPr>
          <p:cNvPicPr>
            <a:picLocks noChangeAspect="1"/>
          </p:cNvPicPr>
          <p:nvPr userDrawn="1"/>
        </p:nvPicPr>
        <p:blipFill>
          <a:blip r:embed="rId14"/>
          <a:srcRect/>
          <a:stretch/>
        </p:blipFill>
        <p:spPr>
          <a:xfrm>
            <a:off x="0" y="0"/>
            <a:ext cx="38404800" cy="38404800"/>
          </a:xfrm>
          <a:prstGeom prst="rect">
            <a:avLst/>
          </a:prstGeom>
        </p:spPr>
      </p:pic>
    </p:spTree>
    <p:extLst>
      <p:ext uri="{BB962C8B-B14F-4D97-AF65-F5344CB8AC3E}">
        <p14:creationId xmlns:p14="http://schemas.microsoft.com/office/powerpoint/2010/main" val="199059978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9.jpeg"/><Relationship Id="rId3" Type="http://schemas.openxmlformats.org/officeDocument/2006/relationships/image" Target="../media/image3.jpeg"/><Relationship Id="rId7" Type="http://schemas.openxmlformats.org/officeDocument/2006/relationships/hyperlink" Target="https://doi.org/10.3189/2015AoG69A615" TargetMode="External"/><Relationship Id="rId12"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hyperlink" Target="https://doi.org/10.1029/2005JC003334" TargetMode="External"/><Relationship Id="rId11" Type="http://schemas.openxmlformats.org/officeDocument/2006/relationships/image" Target="../media/image7.png"/><Relationship Id="rId5" Type="http://schemas.openxmlformats.org/officeDocument/2006/relationships/hyperlink" Target="http://doi.org/10.3189/S026030550001288X" TargetMode="External"/><Relationship Id="rId10" Type="http://schemas.openxmlformats.org/officeDocument/2006/relationships/image" Target="../media/image6.jpg"/><Relationship Id="rId4" Type="http://schemas.openxmlformats.org/officeDocument/2006/relationships/hyperlink" Target="https://cran.r-project.org/web/packages/GpGp" TargetMode="External"/><Relationship Id="rId9" Type="http://schemas.openxmlformats.org/officeDocument/2006/relationships/image" Target="../media/image5.jpeg"/><Relationship Id="rId1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80CEB67-5D13-D745-B94C-7A94D27A26C0}"/>
              </a:ext>
            </a:extLst>
          </p:cNvPr>
          <p:cNvGraphicFramePr>
            <a:graphicFrameLocks noGrp="1"/>
          </p:cNvGraphicFramePr>
          <p:nvPr>
            <p:extLst>
              <p:ext uri="{D42A27DB-BD31-4B8C-83A1-F6EECF244321}">
                <p14:modId xmlns:p14="http://schemas.microsoft.com/office/powerpoint/2010/main" val="1506889920"/>
              </p:ext>
            </p:extLst>
          </p:nvPr>
        </p:nvGraphicFramePr>
        <p:xfrm>
          <a:off x="806805" y="5322772"/>
          <a:ext cx="11358220" cy="8502756"/>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1195508">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spc="100" baseline="0" dirty="0">
                          <a:solidFill>
                            <a:schemeClr val="bg1"/>
                          </a:solidFill>
                          <a:latin typeface="Arial" charset="0"/>
                          <a:ea typeface="Arial" charset="0"/>
                          <a:cs typeface="Arial" charset="0"/>
                        </a:rPr>
                        <a:t>Introduction</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7214976">
                <a:tc>
                  <a:txBody>
                    <a:bodyPr/>
                    <a:lstStyle/>
                    <a:p>
                      <a:pPr marL="457200" indent="-457200">
                        <a:spcBef>
                          <a:spcPts val="0"/>
                        </a:spcBef>
                        <a:spcAft>
                          <a:spcPts val="1800"/>
                        </a:spcAft>
                        <a:buFont typeface="Arial" panose="020B0604020202020204" pitchFamily="34" charset="0"/>
                        <a:buChar char="•"/>
                      </a:pPr>
                      <a:r>
                        <a:rPr lang="en-US" sz="3000" dirty="0">
                          <a:latin typeface="Times New Roman" charset="0"/>
                          <a:ea typeface="Times New Roman" charset="0"/>
                          <a:cs typeface="Times New Roman" charset="0"/>
                        </a:rPr>
                        <a:t>Sea ice is frozen water in the Arctic Ocean that generally occurs as an ice pack which can drift over the oceans surface</a:t>
                      </a:r>
                    </a:p>
                    <a:p>
                      <a:pPr marL="457200" lvl="0" indent="-457200">
                        <a:spcBef>
                          <a:spcPts val="0"/>
                        </a:spcBef>
                        <a:spcAft>
                          <a:spcPts val="600"/>
                        </a:spcAft>
                        <a:buFont typeface="Arial" panose="020B0604020202020204" pitchFamily="34" charset="0"/>
                        <a:buChar char="•"/>
                      </a:pPr>
                      <a:r>
                        <a:rPr lang="en-US" sz="3000" dirty="0">
                          <a:latin typeface="Times New Roman" charset="0"/>
                          <a:ea typeface="Times New Roman" charset="0"/>
                          <a:cs typeface="Times New Roman" charset="0"/>
                        </a:rPr>
                        <a:t>Cracks, or leads,  may form in the ice pack due to dynamic processes</a:t>
                      </a:r>
                    </a:p>
                    <a:p>
                      <a:pPr marL="1920240" lvl="2" indent="-548640">
                        <a:spcBef>
                          <a:spcPts val="0"/>
                        </a:spcBef>
                        <a:spcAft>
                          <a:spcPts val="600"/>
                        </a:spcAft>
                        <a:buFont typeface="Arial" panose="020B0604020202020204" pitchFamily="34" charset="0"/>
                        <a:buChar char="•"/>
                      </a:pPr>
                      <a:r>
                        <a:rPr lang="en-US" sz="3000" dirty="0">
                          <a:latin typeface="Times New Roman" charset="0"/>
                          <a:ea typeface="Times New Roman" charset="0"/>
                          <a:cs typeface="Times New Roman" charset="0"/>
                        </a:rPr>
                        <a:t>Allows for heat from the ocean to be transferred to the atmosphere, accounting for part of the heat flux between the ocean and the atmosphere</a:t>
                      </a:r>
                    </a:p>
                    <a:p>
                      <a:pPr marL="0" lvl="1" indent="-548640">
                        <a:spcBef>
                          <a:spcPts val="0"/>
                        </a:spcBef>
                        <a:spcAft>
                          <a:spcPts val="600"/>
                        </a:spcAft>
                        <a:buFont typeface="Arial" panose="020B0604020202020204" pitchFamily="34" charset="0"/>
                        <a:buChar char="•"/>
                      </a:pPr>
                      <a:r>
                        <a:rPr lang="en-US" sz="3000" dirty="0">
                          <a:latin typeface="Times New Roman" charset="0"/>
                          <a:ea typeface="Times New Roman" charset="0"/>
                          <a:cs typeface="Times New Roman" charset="0"/>
                        </a:rPr>
                        <a:t>Other ice lead detection methods generally, involve the use of thermal images or deformation calculations found through satellite images</a:t>
                      </a:r>
                    </a:p>
                    <a:p>
                      <a:pPr marL="1371600" lvl="3" indent="-548640">
                        <a:spcBef>
                          <a:spcPts val="0"/>
                        </a:spcBef>
                        <a:spcAft>
                          <a:spcPts val="600"/>
                        </a:spcAft>
                        <a:buFont typeface="Arial" panose="020B0604020202020204" pitchFamily="34" charset="0"/>
                        <a:buChar char="•"/>
                      </a:pPr>
                      <a:r>
                        <a:rPr lang="en-US" sz="3000" dirty="0">
                          <a:latin typeface="Times New Roman" charset="0"/>
                          <a:ea typeface="Times New Roman" charset="0"/>
                          <a:cs typeface="Times New Roman" charset="0"/>
                        </a:rPr>
                        <a:t>Can be low in resolution and are affected by atmospheric conditions</a:t>
                      </a:r>
                    </a:p>
                  </a:txBody>
                  <a:tcPr marL="384048" marR="384048" marT="384048" marB="384048">
                    <a:lnT w="76200" cap="flat" cmpd="sng" algn="ctr">
                      <a:solidFill>
                        <a:schemeClr val="bg2">
                          <a:lumMod val="90000"/>
                        </a:schemeClr>
                      </a:solidFill>
                      <a:prstDash val="solid"/>
                      <a:round/>
                      <a:headEnd type="none" w="med" len="med"/>
                      <a:tailEnd type="none" w="med" len="med"/>
                    </a:lnT>
                    <a:lnB w="762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4AF9A610-B743-A14A-A1EB-933C8C477387}"/>
              </a:ext>
            </a:extLst>
          </p:cNvPr>
          <p:cNvGraphicFramePr>
            <a:graphicFrameLocks noGrp="1"/>
          </p:cNvGraphicFramePr>
          <p:nvPr>
            <p:extLst>
              <p:ext uri="{D42A27DB-BD31-4B8C-83A1-F6EECF244321}">
                <p14:modId xmlns:p14="http://schemas.microsoft.com/office/powerpoint/2010/main" val="1988981061"/>
              </p:ext>
            </p:extLst>
          </p:nvPr>
        </p:nvGraphicFramePr>
        <p:xfrm>
          <a:off x="26053938" y="5682997"/>
          <a:ext cx="11358220" cy="14764091"/>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1058195">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Ice Data Results</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13476311">
                <a:tc>
                  <a:txBody>
                    <a:bodyPr/>
                    <a:lstStyle/>
                    <a:p>
                      <a:pPr marL="457200" indent="-457200">
                        <a:spcAft>
                          <a:spcPts val="1800"/>
                        </a:spcAft>
                        <a:buFont typeface="Arial" panose="020B0604020202020204" pitchFamily="34" charset="0"/>
                        <a:buChar char="•"/>
                      </a:pPr>
                      <a:r>
                        <a:rPr lang="en-US" sz="3600" dirty="0">
                          <a:latin typeface="Times New Roman" charset="0"/>
                          <a:ea typeface="Times New Roman" charset="0"/>
                          <a:cs typeface="Times New Roman" charset="0"/>
                        </a:rPr>
                        <a:t>Clustering:</a:t>
                      </a:r>
                    </a:p>
                    <a:p>
                      <a:pPr marL="457200" indent="-457200">
                        <a:spcAft>
                          <a:spcPts val="1800"/>
                        </a:spcAft>
                        <a:buFont typeface="Arial" panose="020B0604020202020204" pitchFamily="34" charset="0"/>
                        <a:buChar char="•"/>
                      </a:pPr>
                      <a:endParaRPr lang="en-US" sz="3200" dirty="0">
                        <a:latin typeface="Times New Roman" charset="0"/>
                        <a:ea typeface="Times New Roman" charset="0"/>
                        <a:cs typeface="Times New Roman" charset="0"/>
                      </a:endParaRPr>
                    </a:p>
                    <a:p>
                      <a:pPr marL="457200" indent="-457200">
                        <a:spcAft>
                          <a:spcPts val="1800"/>
                        </a:spcAft>
                        <a:buFont typeface="Arial" panose="020B0604020202020204" pitchFamily="34" charset="0"/>
                        <a:buChar char="•"/>
                      </a:pPr>
                      <a:endParaRPr lang="en-US" sz="3200" dirty="0">
                        <a:latin typeface="Times New Roman" charset="0"/>
                        <a:ea typeface="Times New Roman" charset="0"/>
                        <a:cs typeface="Times New Roman" charset="0"/>
                      </a:endParaRPr>
                    </a:p>
                    <a:p>
                      <a:pPr marL="457200" indent="-457200">
                        <a:spcAft>
                          <a:spcPts val="1800"/>
                        </a:spcAft>
                        <a:buFont typeface="Arial" panose="020B0604020202020204" pitchFamily="34" charset="0"/>
                        <a:buChar char="•"/>
                      </a:pPr>
                      <a:endParaRPr lang="en-US" sz="3200" dirty="0">
                        <a:latin typeface="Times New Roman" charset="0"/>
                        <a:ea typeface="Times New Roman" charset="0"/>
                        <a:cs typeface="Times New Roman" charset="0"/>
                      </a:endParaRPr>
                    </a:p>
                    <a:p>
                      <a:pPr marL="457200" indent="-457200">
                        <a:spcAft>
                          <a:spcPts val="1800"/>
                        </a:spcAft>
                        <a:buFont typeface="Arial" panose="020B0604020202020204" pitchFamily="34" charset="0"/>
                        <a:buChar char="•"/>
                      </a:pPr>
                      <a:endParaRPr lang="en-US" sz="3200" dirty="0">
                        <a:latin typeface="Times New Roman" charset="0"/>
                        <a:ea typeface="Times New Roman" charset="0"/>
                        <a:cs typeface="Times New Roman" charset="0"/>
                      </a:endParaRPr>
                    </a:p>
                    <a:p>
                      <a:pPr marL="0" indent="0">
                        <a:spcAft>
                          <a:spcPts val="1800"/>
                        </a:spcAft>
                        <a:buFont typeface="Arial" panose="020B0604020202020204" pitchFamily="34" charset="0"/>
                        <a:buNone/>
                      </a:pPr>
                      <a:endParaRPr lang="en-US" sz="3200" dirty="0">
                        <a:latin typeface="Times New Roman" charset="0"/>
                        <a:ea typeface="Times New Roman" charset="0"/>
                        <a:cs typeface="Times New Roman" charset="0"/>
                      </a:endParaRPr>
                    </a:p>
                    <a:p>
                      <a:pPr marL="0" indent="0">
                        <a:spcAft>
                          <a:spcPts val="1800"/>
                        </a:spcAft>
                        <a:buFont typeface="Arial" panose="020B0604020202020204" pitchFamily="34" charset="0"/>
                        <a:buNone/>
                      </a:pPr>
                      <a:endParaRPr lang="en-US" sz="3600" dirty="0">
                        <a:latin typeface="Times New Roman" charset="0"/>
                        <a:ea typeface="Times New Roman" charset="0"/>
                        <a:cs typeface="Times New Roman" charset="0"/>
                      </a:endParaRPr>
                    </a:p>
                    <a:p>
                      <a:pPr marL="457200" indent="-457200">
                        <a:spcAft>
                          <a:spcPts val="0"/>
                        </a:spcAft>
                        <a:buFont typeface="Arial" panose="020B0604020202020204" pitchFamily="34" charset="0"/>
                        <a:buChar char="•"/>
                      </a:pPr>
                      <a:r>
                        <a:rPr lang="en-US" sz="3600" dirty="0">
                          <a:latin typeface="Times New Roman" charset="0"/>
                          <a:ea typeface="Times New Roman" charset="0"/>
                          <a:cs typeface="Times New Roman" charset="0"/>
                        </a:rPr>
                        <a:t>Interpolation:</a:t>
                      </a:r>
                      <a:endParaRPr lang="en-US" sz="3200" dirty="0">
                        <a:latin typeface="Times New Roman" charset="0"/>
                        <a:ea typeface="Times New Roman" charset="0"/>
                        <a:cs typeface="Times New Roman" charset="0"/>
                      </a:endParaRP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Assign 10% in desired time/intersection combination to be missing</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Used data in intersection from day before and day after to develop model</a:t>
                      </a:r>
                    </a:p>
                    <a:p>
                      <a:pPr marL="457200" indent="-457200">
                        <a:spcAft>
                          <a:spcPts val="1800"/>
                        </a:spcAft>
                        <a:buFont typeface="Arial" panose="020B0604020202020204" pitchFamily="34" charset="0"/>
                        <a:buChar char="•"/>
                      </a:pPr>
                      <a:endParaRPr lang="en-US" sz="3200" dirty="0">
                        <a:latin typeface="Times New Roman" charset="0"/>
                        <a:ea typeface="Times New Roman" charset="0"/>
                        <a:cs typeface="Times New Roman" charset="0"/>
                      </a:endParaRP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7" name="Table 6">
            <a:extLst>
              <a:ext uri="{FF2B5EF4-FFF2-40B4-BE49-F238E27FC236}">
                <a16:creationId xmlns:a16="http://schemas.microsoft.com/office/drawing/2014/main" id="{749486CC-0EBB-0B47-AAD8-87C5E18B7CA2}"/>
              </a:ext>
            </a:extLst>
          </p:cNvPr>
          <p:cNvGraphicFramePr>
            <a:graphicFrameLocks noGrp="1"/>
          </p:cNvGraphicFramePr>
          <p:nvPr>
            <p:extLst>
              <p:ext uri="{D42A27DB-BD31-4B8C-83A1-F6EECF244321}">
                <p14:modId xmlns:p14="http://schemas.microsoft.com/office/powerpoint/2010/main" val="3698298846"/>
              </p:ext>
            </p:extLst>
          </p:nvPr>
        </p:nvGraphicFramePr>
        <p:xfrm>
          <a:off x="771341" y="30498367"/>
          <a:ext cx="11358220" cy="7851942"/>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1148833">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Bounding Box Clustering</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564162">
                <a:tc>
                  <a:txBody>
                    <a:bodyPr/>
                    <a:lstStyle/>
                    <a:p>
                      <a:pPr marL="457200" indent="-457200">
                        <a:spcAft>
                          <a:spcPts val="0"/>
                        </a:spcAf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Created a bounding box around each trajectory, to represent the movement of the trajectory over time. </a:t>
                      </a:r>
                    </a:p>
                    <a:p>
                      <a:pPr marL="457200"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Features used:</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Length of x/y traveled (between max and min location)</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Difference in x/y from latest to earliest observation</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Angle of movement</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Average x/y value</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Can use previous information. </a:t>
                      </a:r>
                    </a:p>
                    <a:p>
                      <a:pPr marL="457200" indent="-457200">
                        <a:spcAft>
                          <a:spcPts val="1800"/>
                        </a:spcAft>
                        <a:buFont typeface="Arial" panose="020B0604020202020204" pitchFamily="34" charset="0"/>
                        <a:buChar char="•"/>
                      </a:pPr>
                      <a:r>
                        <a:rPr lang="en-US" sz="3200" dirty="0">
                          <a:latin typeface="Times New Roman" charset="0"/>
                          <a:ea typeface="Times New Roman" charset="0"/>
                          <a:cs typeface="Times New Roman" charset="0"/>
                        </a:rPr>
                        <a:t>Then used K-means clustering</a:t>
                      </a: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1B4F9A71-ACFA-C542-A80D-43C948294EFB}"/>
              </a:ext>
            </a:extLst>
          </p:cNvPr>
          <p:cNvGraphicFramePr>
            <a:graphicFrameLocks noGrp="1"/>
          </p:cNvGraphicFramePr>
          <p:nvPr>
            <p:extLst>
              <p:ext uri="{D42A27DB-BD31-4B8C-83A1-F6EECF244321}">
                <p14:modId xmlns:p14="http://schemas.microsoft.com/office/powerpoint/2010/main" val="2733111536"/>
              </p:ext>
            </p:extLst>
          </p:nvPr>
        </p:nvGraphicFramePr>
        <p:xfrm>
          <a:off x="771341" y="13260756"/>
          <a:ext cx="11358220" cy="8144671"/>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1399610">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Data</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745061">
                <a:tc>
                  <a:txBody>
                    <a:bodyPr/>
                    <a:lstStyle/>
                    <a:p>
                      <a:pPr marL="457200" indent="-457200">
                        <a:spcBef>
                          <a:spcPts val="0"/>
                        </a:spcBef>
                        <a:spcAft>
                          <a:spcPts val="0"/>
                        </a:spcAft>
                        <a:buFont typeface="Arial" panose="020B0604020202020204" pitchFamily="34" charset="0"/>
                        <a:buChar char="•"/>
                      </a:pPr>
                      <a:r>
                        <a:rPr lang="en-US" sz="3200" i="0" dirty="0">
                          <a:latin typeface="Times New Roman" charset="0"/>
                          <a:ea typeface="Times New Roman" charset="0"/>
                          <a:cs typeface="Times New Roman" charset="0"/>
                        </a:rPr>
                        <a:t>Used motion data from the </a:t>
                      </a:r>
                    </a:p>
                    <a:p>
                      <a:pPr marL="0" indent="0">
                        <a:spcBef>
                          <a:spcPts val="0"/>
                        </a:spcBef>
                        <a:spcAft>
                          <a:spcPts val="0"/>
                        </a:spcAft>
                        <a:buFont typeface="Arial" panose="020B0604020202020204" pitchFamily="34" charset="0"/>
                        <a:buNone/>
                      </a:pPr>
                      <a:r>
                        <a:rPr lang="en-US" sz="3200" i="0" dirty="0">
                          <a:latin typeface="Times New Roman" charset="0"/>
                          <a:ea typeface="Times New Roman" charset="0"/>
                          <a:cs typeface="Times New Roman" charset="0"/>
                        </a:rPr>
                        <a:t>RADARSTAT Geophysical</a:t>
                      </a:r>
                    </a:p>
                    <a:p>
                      <a:pPr marL="0" indent="0">
                        <a:spcBef>
                          <a:spcPts val="0"/>
                        </a:spcBef>
                        <a:spcAft>
                          <a:spcPts val="0"/>
                        </a:spcAft>
                        <a:buFont typeface="Arial" panose="020B0604020202020204" pitchFamily="34" charset="0"/>
                        <a:buNone/>
                      </a:pPr>
                      <a:r>
                        <a:rPr lang="en-US" sz="3200" i="0" dirty="0">
                          <a:latin typeface="Times New Roman" charset="0"/>
                          <a:ea typeface="Times New Roman" charset="0"/>
                          <a:cs typeface="Times New Roman" charset="0"/>
                        </a:rPr>
                        <a:t> Processing System (RGPS)</a:t>
                      </a:r>
                    </a:p>
                    <a:p>
                      <a:pPr marL="457200" indent="-457200">
                        <a:spcBef>
                          <a:spcPts val="0"/>
                        </a:spcBef>
                        <a:spcAft>
                          <a:spcPts val="0"/>
                        </a:spcAft>
                        <a:buFont typeface="Arial" panose="020B0604020202020204" pitchFamily="34" charset="0"/>
                        <a:buChar char="•"/>
                      </a:pPr>
                      <a:r>
                        <a:rPr lang="en-US" sz="3200" i="0" dirty="0">
                          <a:latin typeface="Times New Roman" charset="0"/>
                          <a:ea typeface="Times New Roman" charset="0"/>
                          <a:cs typeface="Times New Roman" charset="0"/>
                        </a:rPr>
                        <a:t>The movement of sea ice</a:t>
                      </a:r>
                    </a:p>
                    <a:p>
                      <a:pPr marL="0" indent="0">
                        <a:spcBef>
                          <a:spcPts val="0"/>
                        </a:spcBef>
                        <a:spcAft>
                          <a:spcPts val="0"/>
                        </a:spcAft>
                        <a:buFont typeface="Arial" panose="020B0604020202020204" pitchFamily="34" charset="0"/>
                        <a:buNone/>
                      </a:pPr>
                      <a:r>
                        <a:rPr lang="en-US" sz="3200" i="0" dirty="0">
                          <a:latin typeface="Times New Roman" charset="0"/>
                          <a:ea typeface="Times New Roman" charset="0"/>
                          <a:cs typeface="Times New Roman" charset="0"/>
                        </a:rPr>
                        <a:t>is tracked in sequential</a:t>
                      </a:r>
                    </a:p>
                    <a:p>
                      <a:pPr marL="0" indent="0">
                        <a:spcBef>
                          <a:spcPts val="0"/>
                        </a:spcBef>
                        <a:spcAft>
                          <a:spcPts val="0"/>
                        </a:spcAft>
                        <a:buFont typeface="Arial" panose="020B0604020202020204" pitchFamily="34" charset="0"/>
                        <a:buNone/>
                      </a:pPr>
                      <a:r>
                        <a:rPr lang="en-US" sz="3200" i="0" dirty="0">
                          <a:latin typeface="Times New Roman" charset="0"/>
                          <a:ea typeface="Times New Roman" charset="0"/>
                          <a:cs typeface="Times New Roman" charset="0"/>
                        </a:rPr>
                        <a:t>radar images</a:t>
                      </a:r>
                    </a:p>
                    <a:p>
                      <a:pPr marL="457200" indent="-457200" algn="l" defTabSz="3840480" rtl="0" eaLnBrk="1" latinLnBrk="0" hangingPunct="1">
                        <a:spcBef>
                          <a:spcPts val="0"/>
                        </a:spcBef>
                        <a:spcAft>
                          <a:spcPts val="0"/>
                        </a:spcAft>
                        <a:buFont typeface="Arial" panose="020B0604020202020204" pitchFamily="34" charset="0"/>
                        <a:buChar char="•"/>
                      </a:pPr>
                      <a:r>
                        <a:rPr lang="en-US" sz="3200" i="0" kern="1200" dirty="0">
                          <a:solidFill>
                            <a:schemeClr val="tx1"/>
                          </a:solidFill>
                          <a:latin typeface="Times New Roman" charset="0"/>
                          <a:cs typeface="Times New Roman" charset="0"/>
                        </a:rPr>
                        <a:t>Due to this data </a:t>
                      </a:r>
                    </a:p>
                    <a:p>
                      <a:pPr marL="0" indent="0" algn="l" defTabSz="3840480" rtl="0" eaLnBrk="1" latinLnBrk="0" hangingPunct="1">
                        <a:spcBef>
                          <a:spcPts val="0"/>
                        </a:spcBef>
                        <a:spcAft>
                          <a:spcPts val="0"/>
                        </a:spcAft>
                        <a:buFont typeface="Arial" panose="020B0604020202020204" pitchFamily="34" charset="0"/>
                        <a:buNone/>
                      </a:pPr>
                      <a:r>
                        <a:rPr lang="en-US" sz="3200" i="0" kern="1200" dirty="0">
                          <a:solidFill>
                            <a:schemeClr val="tx1"/>
                          </a:solidFill>
                          <a:latin typeface="Times New Roman" charset="0"/>
                          <a:cs typeface="Times New Roman" charset="0"/>
                        </a:rPr>
                        <a:t>collection, data may be</a:t>
                      </a:r>
                    </a:p>
                    <a:p>
                      <a:pPr marL="0" indent="0" algn="l" defTabSz="3840480" rtl="0" eaLnBrk="1" latinLnBrk="0" hangingPunct="1">
                        <a:spcBef>
                          <a:spcPts val="0"/>
                        </a:spcBef>
                        <a:spcAft>
                          <a:spcPts val="0"/>
                        </a:spcAft>
                        <a:buFont typeface="Arial" panose="020B0604020202020204" pitchFamily="34" charset="0"/>
                        <a:buNone/>
                      </a:pPr>
                      <a:r>
                        <a:rPr lang="en-US" sz="3200" i="0" kern="1200" dirty="0">
                          <a:solidFill>
                            <a:schemeClr val="tx1"/>
                          </a:solidFill>
                          <a:latin typeface="Times New Roman" charset="0"/>
                          <a:cs typeface="Times New Roman" charset="0"/>
                        </a:rPr>
                        <a:t>missing </a:t>
                      </a:r>
                      <a:endParaRPr lang="en-US" sz="3200" i="0" kern="1200" dirty="0">
                        <a:solidFill>
                          <a:schemeClr val="tx1"/>
                        </a:solidFill>
                        <a:latin typeface="Times New Roman" charset="0"/>
                        <a:ea typeface="Times New Roman" charset="0"/>
                        <a:cs typeface="Times New Roman" charset="0"/>
                      </a:endParaRP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14" name="TextBox 13">
            <a:extLst>
              <a:ext uri="{FF2B5EF4-FFF2-40B4-BE49-F238E27FC236}">
                <a16:creationId xmlns:a16="http://schemas.microsoft.com/office/drawing/2014/main" id="{AADDAD32-565D-9045-8DB1-5C1E0729AE65}"/>
              </a:ext>
            </a:extLst>
          </p:cNvPr>
          <p:cNvSpPr txBox="1"/>
          <p:nvPr/>
        </p:nvSpPr>
        <p:spPr>
          <a:xfrm>
            <a:off x="1108868" y="1197444"/>
            <a:ext cx="28087507" cy="1255728"/>
          </a:xfrm>
          <a:prstGeom prst="rect">
            <a:avLst/>
          </a:prstGeom>
          <a:noFill/>
        </p:spPr>
        <p:txBody>
          <a:bodyPr wrap="square" rtlCol="0">
            <a:spAutoFit/>
          </a:bodyPr>
          <a:lstStyle/>
          <a:p>
            <a:pPr>
              <a:lnSpc>
                <a:spcPct val="80000"/>
              </a:lnSpc>
            </a:pPr>
            <a:r>
              <a:rPr lang="en-US" sz="9450" b="1" spc="105" dirty="0">
                <a:solidFill>
                  <a:schemeClr val="bg1"/>
                </a:solidFill>
                <a:latin typeface="Arial"/>
                <a:cs typeface="Arial"/>
              </a:rPr>
              <a:t>A </a:t>
            </a:r>
            <a:r>
              <a:rPr lang="en-US" sz="9450" b="1" spc="105" dirty="0" err="1">
                <a:solidFill>
                  <a:schemeClr val="bg1"/>
                </a:solidFill>
                <a:latin typeface="Arial"/>
                <a:cs typeface="Arial"/>
              </a:rPr>
              <a:t>Spatio</a:t>
            </a:r>
            <a:r>
              <a:rPr lang="en-US" sz="9450" b="1" spc="105" dirty="0">
                <a:solidFill>
                  <a:schemeClr val="bg1"/>
                </a:solidFill>
                <a:latin typeface="Arial"/>
                <a:cs typeface="Arial"/>
              </a:rPr>
              <a:t>-Temporal Model for Arctic Sea Ice</a:t>
            </a:r>
          </a:p>
        </p:txBody>
      </p:sp>
      <p:sp>
        <p:nvSpPr>
          <p:cNvPr id="15" name="TextBox 14">
            <a:extLst>
              <a:ext uri="{FF2B5EF4-FFF2-40B4-BE49-F238E27FC236}">
                <a16:creationId xmlns:a16="http://schemas.microsoft.com/office/drawing/2014/main" id="{17073839-689F-544B-AF01-215451453DFE}"/>
              </a:ext>
            </a:extLst>
          </p:cNvPr>
          <p:cNvSpPr txBox="1"/>
          <p:nvPr/>
        </p:nvSpPr>
        <p:spPr>
          <a:xfrm>
            <a:off x="1108870" y="2526149"/>
            <a:ext cx="28087504" cy="997196"/>
          </a:xfrm>
          <a:prstGeom prst="rect">
            <a:avLst/>
          </a:prstGeom>
          <a:noFill/>
        </p:spPr>
        <p:txBody>
          <a:bodyPr wrap="square" rtlCol="0">
            <a:spAutoFit/>
          </a:bodyPr>
          <a:lstStyle/>
          <a:p>
            <a:pPr>
              <a:lnSpc>
                <a:spcPct val="80000"/>
              </a:lnSpc>
            </a:pPr>
            <a:r>
              <a:rPr lang="en-US" sz="7350" i="1" dirty="0">
                <a:solidFill>
                  <a:schemeClr val="bg1"/>
                </a:solidFill>
                <a:latin typeface="Times New Roman" charset="0"/>
                <a:ea typeface="Times New Roman" charset="0"/>
                <a:cs typeface="Times New Roman" charset="0"/>
              </a:rPr>
              <a:t>Alison Kleffner, Susan VanderPlas, Yawen Guan</a:t>
            </a:r>
          </a:p>
        </p:txBody>
      </p:sp>
      <p:sp>
        <p:nvSpPr>
          <p:cNvPr id="16" name="TextBox 15">
            <a:extLst>
              <a:ext uri="{FF2B5EF4-FFF2-40B4-BE49-F238E27FC236}">
                <a16:creationId xmlns:a16="http://schemas.microsoft.com/office/drawing/2014/main" id="{AFC04EEE-8A99-404E-A855-0C691B2DA487}"/>
              </a:ext>
            </a:extLst>
          </p:cNvPr>
          <p:cNvSpPr txBox="1"/>
          <p:nvPr/>
        </p:nvSpPr>
        <p:spPr>
          <a:xfrm>
            <a:off x="1108870" y="3710358"/>
            <a:ext cx="28087504" cy="557717"/>
          </a:xfrm>
          <a:prstGeom prst="rect">
            <a:avLst/>
          </a:prstGeom>
          <a:noFill/>
        </p:spPr>
        <p:txBody>
          <a:bodyPr wrap="square" rtlCol="0">
            <a:spAutoFit/>
          </a:bodyPr>
          <a:lstStyle/>
          <a:p>
            <a:pPr>
              <a:lnSpc>
                <a:spcPct val="80000"/>
              </a:lnSpc>
            </a:pPr>
            <a:r>
              <a:rPr lang="en-US" sz="3780" i="1" dirty="0">
                <a:solidFill>
                  <a:schemeClr val="bg1"/>
                </a:solidFill>
                <a:latin typeface="Times New Roman" charset="0"/>
                <a:ea typeface="Times New Roman" charset="0"/>
                <a:cs typeface="Times New Roman" charset="0"/>
              </a:rPr>
              <a:t>Department of Statistics, University of Nebraska - Lincoln</a:t>
            </a:r>
          </a:p>
        </p:txBody>
      </p:sp>
      <p:pic>
        <p:nvPicPr>
          <p:cNvPr id="3" name="Picture 2" descr="Graphical user interface, chart&#10;&#10;Description automatically generated">
            <a:extLst>
              <a:ext uri="{FF2B5EF4-FFF2-40B4-BE49-F238E27FC236}">
                <a16:creationId xmlns:a16="http://schemas.microsoft.com/office/drawing/2014/main" id="{C9608CF4-9D02-610B-58A2-726FB57F5A86}"/>
              </a:ext>
            </a:extLst>
          </p:cNvPr>
          <p:cNvPicPr>
            <a:picLocks noChangeAspect="1"/>
          </p:cNvPicPr>
          <p:nvPr/>
        </p:nvPicPr>
        <p:blipFill>
          <a:blip r:embed="rId2"/>
          <a:stretch>
            <a:fillRect/>
          </a:stretch>
        </p:blipFill>
        <p:spPr>
          <a:xfrm>
            <a:off x="6007610" y="14882863"/>
            <a:ext cx="6334296" cy="4573576"/>
          </a:xfrm>
          <a:prstGeom prst="rect">
            <a:avLst/>
          </a:prstGeom>
        </p:spPr>
      </p:pic>
      <p:graphicFrame>
        <p:nvGraphicFramePr>
          <p:cNvPr id="17" name="Table 16">
            <a:extLst>
              <a:ext uri="{FF2B5EF4-FFF2-40B4-BE49-F238E27FC236}">
                <a16:creationId xmlns:a16="http://schemas.microsoft.com/office/drawing/2014/main" id="{C76AC413-7DC3-F206-A718-22C7C58E3767}"/>
              </a:ext>
            </a:extLst>
          </p:cNvPr>
          <p:cNvGraphicFramePr>
            <a:graphicFrameLocks noGrp="1"/>
          </p:cNvGraphicFramePr>
          <p:nvPr>
            <p:extLst>
              <p:ext uri="{D42A27DB-BD31-4B8C-83A1-F6EECF244321}">
                <p14:modId xmlns:p14="http://schemas.microsoft.com/office/powerpoint/2010/main" val="2843929563"/>
              </p:ext>
            </p:extLst>
          </p:nvPr>
        </p:nvGraphicFramePr>
        <p:xfrm>
          <a:off x="878056" y="20030651"/>
          <a:ext cx="11358220" cy="10681716"/>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0">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Method Motivation</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206124">
                <a:tc>
                  <a:txBody>
                    <a:bodyPr/>
                    <a:lstStyle/>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457200" indent="-457200">
                        <a:spcBef>
                          <a:spcPts val="0"/>
                        </a:spcBef>
                        <a:spcAft>
                          <a:spcPts val="1800"/>
                        </a:spcAf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It can be seen in this figure that there seems to be groups movement patterns within the ice pack. </a:t>
                      </a:r>
                    </a:p>
                    <a:p>
                      <a:pPr marL="457200" indent="-457200">
                        <a:spcBef>
                          <a:spcPts val="0"/>
                        </a:spcBef>
                        <a:spcAft>
                          <a:spcPts val="1800"/>
                        </a:spcAf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Tracked identifiers in the ice sheet can be grouped together when have similar movement. </a:t>
                      </a: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pic>
        <p:nvPicPr>
          <p:cNvPr id="11" name="Picture 10" descr="Graphical user interface, chart, scatter chart&#10;&#10;Description automatically generated">
            <a:extLst>
              <a:ext uri="{FF2B5EF4-FFF2-40B4-BE49-F238E27FC236}">
                <a16:creationId xmlns:a16="http://schemas.microsoft.com/office/drawing/2014/main" id="{C55D6855-D2D3-E7A5-4156-E72DBC93290D}"/>
              </a:ext>
            </a:extLst>
          </p:cNvPr>
          <p:cNvPicPr>
            <a:picLocks noChangeAspect="1"/>
          </p:cNvPicPr>
          <p:nvPr/>
        </p:nvPicPr>
        <p:blipFill>
          <a:blip r:embed="rId3"/>
          <a:stretch>
            <a:fillRect/>
          </a:stretch>
        </p:blipFill>
        <p:spPr>
          <a:xfrm>
            <a:off x="2939242" y="21616654"/>
            <a:ext cx="6530941" cy="6114683"/>
          </a:xfrm>
          <a:prstGeom prst="rect">
            <a:avLst/>
          </a:prstGeom>
        </p:spPr>
      </p:pic>
      <p:graphicFrame>
        <p:nvGraphicFramePr>
          <p:cNvPr id="18" name="Table 17">
            <a:extLst>
              <a:ext uri="{FF2B5EF4-FFF2-40B4-BE49-F238E27FC236}">
                <a16:creationId xmlns:a16="http://schemas.microsoft.com/office/drawing/2014/main" id="{28205DA9-A437-F3E0-B1CF-E6C162ED9E25}"/>
              </a:ext>
            </a:extLst>
          </p:cNvPr>
          <p:cNvGraphicFramePr>
            <a:graphicFrameLocks noGrp="1"/>
          </p:cNvGraphicFramePr>
          <p:nvPr>
            <p:extLst>
              <p:ext uri="{D42A27DB-BD31-4B8C-83A1-F6EECF244321}">
                <p14:modId xmlns:p14="http://schemas.microsoft.com/office/powerpoint/2010/main" val="3010681097"/>
              </p:ext>
            </p:extLst>
          </p:nvPr>
        </p:nvGraphicFramePr>
        <p:xfrm>
          <a:off x="26206335" y="24316976"/>
          <a:ext cx="11875611" cy="5698236"/>
        </p:xfrm>
        <a:graphic>
          <a:graphicData uri="http://schemas.openxmlformats.org/drawingml/2006/table">
            <a:tbl>
              <a:tblPr firstRow="1" bandRow="1">
                <a:effectLst/>
                <a:tableStyleId>{2D5ABB26-0587-4C30-8999-92F81FD0307C}</a:tableStyleId>
              </a:tblPr>
              <a:tblGrid>
                <a:gridCol w="11875611">
                  <a:extLst>
                    <a:ext uri="{9D8B030D-6E8A-4147-A177-3AD203B41FA5}">
                      <a16:colId xmlns:a16="http://schemas.microsoft.com/office/drawing/2014/main" val="20000"/>
                    </a:ext>
                  </a:extLst>
                </a:gridCol>
              </a:tblGrid>
              <a:tr h="989291">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Conclusion</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3493654">
                <a:tc>
                  <a:txBody>
                    <a:bodyPr/>
                    <a:lstStyle/>
                    <a:p>
                      <a:pPr marL="457200" indent="-457200">
                        <a:spcAft>
                          <a:spcPts val="1800"/>
                        </a:spcAft>
                        <a:buFont typeface="Arial" panose="020B0604020202020204" pitchFamily="34" charset="0"/>
                        <a:buChar char="•"/>
                      </a:pPr>
                      <a:r>
                        <a:rPr lang="en-US" sz="3200" dirty="0">
                          <a:latin typeface="Times New Roman" charset="0"/>
                          <a:ea typeface="Times New Roman" charset="0"/>
                          <a:cs typeface="Times New Roman" charset="0"/>
                        </a:rPr>
                        <a:t>Bounding Box method is limited by pre-defined number of clusters, but seems to discover large ice leads. Should be used in conjunction with other ice lead detection methods</a:t>
                      </a:r>
                    </a:p>
                    <a:p>
                      <a:pPr marL="457200" indent="-457200">
                        <a:spcAft>
                          <a:spcPts val="1800"/>
                        </a:spcAft>
                        <a:buFont typeface="Arial" panose="020B0604020202020204" pitchFamily="34" charset="0"/>
                        <a:buChar char="•"/>
                      </a:pPr>
                      <a:r>
                        <a:rPr lang="en-US" sz="3200" dirty="0">
                          <a:latin typeface="Times New Roman" charset="0"/>
                          <a:ea typeface="Times New Roman" charset="0"/>
                          <a:cs typeface="Times New Roman" charset="0"/>
                        </a:rPr>
                        <a:t>Intersection Interpolation Method shows promise over linear interpolation when data is not linear. Some issues in model creation – like if not enough known data in that intersection for a given time, large temporal range, etc. </a:t>
                      </a: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19" name="Table 18">
            <a:extLst>
              <a:ext uri="{FF2B5EF4-FFF2-40B4-BE49-F238E27FC236}">
                <a16:creationId xmlns:a16="http://schemas.microsoft.com/office/drawing/2014/main" id="{C731E1E8-085E-4647-B34C-53647BEEA396}"/>
              </a:ext>
            </a:extLst>
          </p:cNvPr>
          <p:cNvGraphicFramePr>
            <a:graphicFrameLocks noGrp="1"/>
          </p:cNvGraphicFramePr>
          <p:nvPr>
            <p:extLst>
              <p:ext uri="{D42A27DB-BD31-4B8C-83A1-F6EECF244321}">
                <p14:modId xmlns:p14="http://schemas.microsoft.com/office/powerpoint/2010/main" val="2035706121"/>
              </p:ext>
            </p:extLst>
          </p:nvPr>
        </p:nvGraphicFramePr>
        <p:xfrm>
          <a:off x="26284748" y="29815861"/>
          <a:ext cx="8998063" cy="7847076"/>
        </p:xfrm>
        <a:graphic>
          <a:graphicData uri="http://schemas.openxmlformats.org/drawingml/2006/table">
            <a:tbl>
              <a:tblPr firstRow="1" bandRow="1">
                <a:effectLst/>
                <a:tableStyleId>{2D5ABB26-0587-4C30-8999-92F81FD0307C}</a:tableStyleId>
              </a:tblPr>
              <a:tblGrid>
                <a:gridCol w="8998063">
                  <a:extLst>
                    <a:ext uri="{9D8B030D-6E8A-4147-A177-3AD203B41FA5}">
                      <a16:colId xmlns:a16="http://schemas.microsoft.com/office/drawing/2014/main" val="20000"/>
                    </a:ext>
                  </a:extLst>
                </a:gridCol>
              </a:tblGrid>
              <a:tr h="0">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References</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3565734">
                <a:tc>
                  <a:txBody>
                    <a:bodyPr/>
                    <a:lstStyle/>
                    <a:p>
                      <a:pPr marL="285750" indent="-285750">
                        <a:buFont typeface="Arial" panose="020B0604020202020204" pitchFamily="34" charset="0"/>
                        <a:buChar char="•"/>
                      </a:pPr>
                      <a:r>
                        <a:rPr lang="en-US" sz="2000" dirty="0"/>
                        <a:t>Guinness, J., &amp; </a:t>
                      </a:r>
                      <a:r>
                        <a:rPr lang="en-US" sz="2000" dirty="0" err="1"/>
                        <a:t>Katzfuss</a:t>
                      </a:r>
                      <a:r>
                        <a:rPr lang="en-US" sz="2000" dirty="0"/>
                        <a:t>, M. (2021). </a:t>
                      </a:r>
                      <a:r>
                        <a:rPr lang="en-US" sz="2000" dirty="0" err="1"/>
                        <a:t>GpGp</a:t>
                      </a:r>
                      <a:r>
                        <a:rPr lang="en-US" sz="2000" dirty="0"/>
                        <a:t>: Fast gaussian process computation using </a:t>
                      </a:r>
                      <a:r>
                        <a:rPr lang="en-US" sz="2000" dirty="0" err="1"/>
                        <a:t>vecchia’s</a:t>
                      </a:r>
                      <a:r>
                        <a:rPr lang="en-US" sz="2000" dirty="0"/>
                        <a:t> approximation. Retrieved from </a:t>
                      </a:r>
                      <a:r>
                        <a:rPr lang="en-US" sz="2000" dirty="0">
                          <a:hlinkClick r:id="rId4"/>
                        </a:rPr>
                        <a:t>https://cran.r-project.org/web/packages/GpGp</a:t>
                      </a:r>
                      <a:endParaRPr lang="en-US" sz="2000" dirty="0"/>
                    </a:p>
                    <a:p>
                      <a:pPr marL="285750" indent="-285750">
                        <a:buFont typeface="Arial" panose="020B0604020202020204" pitchFamily="34" charset="0"/>
                        <a:buChar char="•"/>
                      </a:pPr>
                      <a:r>
                        <a:rPr lang="en-US" sz="2000" dirty="0"/>
                        <a:t>Key, J., Stone, R., </a:t>
                      </a:r>
                      <a:r>
                        <a:rPr lang="en-US" sz="2000" dirty="0" err="1"/>
                        <a:t>Maslanik</a:t>
                      </a:r>
                      <a:r>
                        <a:rPr lang="en-US" sz="2000" dirty="0"/>
                        <a:t>, J., &amp; </a:t>
                      </a:r>
                      <a:r>
                        <a:rPr lang="en-US" sz="2000" dirty="0" err="1"/>
                        <a:t>Ellefsen</a:t>
                      </a:r>
                      <a:r>
                        <a:rPr lang="en-US" sz="2000" dirty="0"/>
                        <a:t>, E. (1993). The detectability of sea-ice leads in satellite data as a function of atmospheric conditions and measurement scale. Annals of Glaciology, 17, 227–232. </a:t>
                      </a:r>
                      <a:r>
                        <a:rPr lang="en-US" sz="2000" dirty="0">
                          <a:hlinkClick r:id="rId5"/>
                        </a:rPr>
                        <a:t>http://doi.org/10.3189/S026030550001288X</a:t>
                      </a:r>
                      <a:endParaRPr lang="en-US" sz="2000" dirty="0"/>
                    </a:p>
                    <a:p>
                      <a:pPr marL="285750" indent="-285750">
                        <a:buFont typeface="Arial" panose="020B0604020202020204" pitchFamily="34" charset="0"/>
                        <a:buChar char="•"/>
                      </a:pPr>
                      <a:r>
                        <a:rPr lang="en-US" sz="2000" b="0" i="1" u="none" strike="noStrike" kern="1200" dirty="0">
                          <a:solidFill>
                            <a:schemeClr val="tx1"/>
                          </a:solidFill>
                          <a:effectLst/>
                          <a:latin typeface="+mn-lt"/>
                          <a:ea typeface="+mn-ea"/>
                          <a:cs typeface="+mn-cs"/>
                        </a:rPr>
                        <a:t>Peterson, K. and D. </a:t>
                      </a:r>
                      <a:r>
                        <a:rPr lang="en-US" sz="2000" b="0" i="1" u="none" strike="noStrike" kern="1200" dirty="0" err="1">
                          <a:solidFill>
                            <a:schemeClr val="tx1"/>
                          </a:solidFill>
                          <a:effectLst/>
                          <a:latin typeface="+mn-lt"/>
                          <a:ea typeface="+mn-ea"/>
                          <a:cs typeface="+mn-cs"/>
                        </a:rPr>
                        <a:t>Sulsky</a:t>
                      </a:r>
                      <a:r>
                        <a:rPr lang="en-US" sz="2000" b="0" i="1" kern="1200" dirty="0">
                          <a:solidFill>
                            <a:schemeClr val="tx1"/>
                          </a:solidFill>
                          <a:effectLst/>
                          <a:latin typeface="+mn-lt"/>
                          <a:ea typeface="+mn-ea"/>
                          <a:cs typeface="+mn-cs"/>
                        </a:rPr>
                        <a:t> (2011). “Evaluating Sea Ice Deformation in the Beaufort Sea Using a Kinematic Crack Algorithm with RGPS Data”. In: Remote Sensing of the Changing Oceans. Berlin, Heidelberg: Springer. ISBN: 978-3-642-16541-2.</a:t>
                      </a:r>
                      <a:endParaRPr lang="en-US" sz="20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2000" b="0" i="1" u="none" strike="noStrike" kern="1200" dirty="0">
                          <a:solidFill>
                            <a:schemeClr val="tx1"/>
                          </a:solidFill>
                          <a:effectLst/>
                          <a:latin typeface="+mn-lt"/>
                          <a:ea typeface="+mn-ea"/>
                          <a:cs typeface="+mn-cs"/>
                        </a:rPr>
                        <a:t>Schreyer, H. L., D. L. </a:t>
                      </a:r>
                      <a:r>
                        <a:rPr lang="en-US" sz="2000" b="0" i="1" u="none" strike="noStrike" kern="1200" dirty="0" err="1">
                          <a:solidFill>
                            <a:schemeClr val="tx1"/>
                          </a:solidFill>
                          <a:effectLst/>
                          <a:latin typeface="+mn-lt"/>
                          <a:ea typeface="+mn-ea"/>
                          <a:cs typeface="+mn-cs"/>
                        </a:rPr>
                        <a:t>Sulsky</a:t>
                      </a:r>
                      <a:r>
                        <a:rPr lang="en-US" sz="2000" b="0" i="1" u="none" strike="noStrike" kern="1200" dirty="0">
                          <a:solidFill>
                            <a:schemeClr val="tx1"/>
                          </a:solidFill>
                          <a:effectLst/>
                          <a:latin typeface="+mn-lt"/>
                          <a:ea typeface="+mn-ea"/>
                          <a:cs typeface="+mn-cs"/>
                        </a:rPr>
                        <a:t>, L. B. Munday, et al.</a:t>
                      </a:r>
                      <a:r>
                        <a:rPr lang="en-US" sz="2000" b="0" i="1" kern="1200" dirty="0">
                          <a:solidFill>
                            <a:schemeClr val="tx1"/>
                          </a:solidFill>
                          <a:effectLst/>
                          <a:latin typeface="+mn-lt"/>
                          <a:ea typeface="+mn-ea"/>
                          <a:cs typeface="+mn-cs"/>
                        </a:rPr>
                        <a:t> (2006). “Elastic-</a:t>
                      </a:r>
                      <a:r>
                        <a:rPr lang="en-US" sz="2000" b="0" i="1" kern="1200" dirty="0" err="1">
                          <a:solidFill>
                            <a:schemeClr val="tx1"/>
                          </a:solidFill>
                          <a:effectLst/>
                          <a:latin typeface="+mn-lt"/>
                          <a:ea typeface="+mn-ea"/>
                          <a:cs typeface="+mn-cs"/>
                        </a:rPr>
                        <a:t>decohesive</a:t>
                      </a:r>
                      <a:r>
                        <a:rPr lang="en-US" sz="2000" b="0" i="1" kern="1200" dirty="0">
                          <a:solidFill>
                            <a:schemeClr val="tx1"/>
                          </a:solidFill>
                          <a:effectLst/>
                          <a:latin typeface="+mn-lt"/>
                          <a:ea typeface="+mn-ea"/>
                          <a:cs typeface="+mn-cs"/>
                        </a:rPr>
                        <a:t> constitutive model for sea ice”. In: Journal of Geophysical Research: Oceans 111.C11. DOI: </a:t>
                      </a:r>
                      <a:r>
                        <a:rPr lang="en-US" sz="2000" b="0" i="1" u="none" strike="noStrike" kern="1200" dirty="0">
                          <a:solidFill>
                            <a:schemeClr val="tx1"/>
                          </a:solidFill>
                          <a:effectLst/>
                          <a:latin typeface="+mn-lt"/>
                          <a:ea typeface="+mn-ea"/>
                          <a:cs typeface="+mn-cs"/>
                          <a:hlinkClick r:id="rId6"/>
                        </a:rPr>
                        <a:t>10.1029/2005JC003334</a:t>
                      </a:r>
                      <a:r>
                        <a:rPr lang="en-US" sz="2000" b="0" i="1" kern="1200" dirty="0">
                          <a:solidFill>
                            <a:schemeClr val="tx1"/>
                          </a:solidFill>
                          <a:effectLst/>
                          <a:latin typeface="+mn-lt"/>
                          <a:ea typeface="+mn-ea"/>
                          <a:cs typeface="+mn-cs"/>
                        </a:rPr>
                        <a:t>.</a:t>
                      </a:r>
                      <a:endParaRPr lang="en-US" sz="20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2000" b="0" i="1" u="none" strike="noStrike" kern="1200" dirty="0" err="1">
                          <a:solidFill>
                            <a:schemeClr val="tx1"/>
                          </a:solidFill>
                          <a:effectLst/>
                          <a:latin typeface="+mn-lt"/>
                          <a:ea typeface="+mn-ea"/>
                          <a:cs typeface="+mn-cs"/>
                        </a:rPr>
                        <a:t>Willmes</a:t>
                      </a:r>
                      <a:r>
                        <a:rPr lang="en-US" sz="2000" b="0" i="1" u="none" strike="noStrike" kern="1200" dirty="0">
                          <a:solidFill>
                            <a:schemeClr val="tx1"/>
                          </a:solidFill>
                          <a:effectLst/>
                          <a:latin typeface="+mn-lt"/>
                          <a:ea typeface="+mn-ea"/>
                          <a:cs typeface="+mn-cs"/>
                        </a:rPr>
                        <a:t>, S. and G. Heinemann</a:t>
                      </a:r>
                      <a:r>
                        <a:rPr lang="en-US" sz="2000" b="0" i="1" kern="1200" dirty="0">
                          <a:solidFill>
                            <a:schemeClr val="tx1"/>
                          </a:solidFill>
                          <a:effectLst/>
                          <a:latin typeface="+mn-lt"/>
                          <a:ea typeface="+mn-ea"/>
                          <a:cs typeface="+mn-cs"/>
                        </a:rPr>
                        <a:t> (2015). “Pan-Arctic lead detection from MODIS thermal infrared imagery”. In: Annals of Glaciology 56, pp. 29–37. DOI: </a:t>
                      </a:r>
                      <a:r>
                        <a:rPr lang="en-US" sz="2000" b="0" i="1" u="none" strike="noStrike" kern="1200" dirty="0">
                          <a:solidFill>
                            <a:schemeClr val="tx1"/>
                          </a:solidFill>
                          <a:effectLst/>
                          <a:latin typeface="+mn-lt"/>
                          <a:ea typeface="+mn-ea"/>
                          <a:cs typeface="+mn-cs"/>
                          <a:hlinkClick r:id="rId7"/>
                        </a:rPr>
                        <a:t>10.3189/2015AoG69A615</a:t>
                      </a:r>
                      <a:r>
                        <a:rPr lang="en-US" sz="2000" b="0" i="1" kern="1200" dirty="0">
                          <a:solidFill>
                            <a:schemeClr val="tx1"/>
                          </a:solidFill>
                          <a:effectLst/>
                          <a:latin typeface="+mn-lt"/>
                          <a:ea typeface="+mn-ea"/>
                          <a:cs typeface="+mn-cs"/>
                        </a:rPr>
                        <a:t>.</a:t>
                      </a:r>
                    </a:p>
                    <a:p>
                      <a:endParaRPr lang="en-US" sz="2000" b="0" i="0" kern="1200" dirty="0">
                        <a:solidFill>
                          <a:schemeClr val="tx1"/>
                        </a:solidFill>
                        <a:effectLst/>
                        <a:latin typeface="+mn-lt"/>
                        <a:ea typeface="+mn-ea"/>
                        <a:cs typeface="+mn-cs"/>
                      </a:endParaRPr>
                    </a:p>
                    <a:p>
                      <a:pPr>
                        <a:spcAft>
                          <a:spcPts val="1800"/>
                        </a:spcAft>
                      </a:pPr>
                      <a:endParaRPr lang="en-US" sz="2000" dirty="0">
                        <a:latin typeface="Times New Roman" charset="0"/>
                        <a:ea typeface="Times New Roman" charset="0"/>
                        <a:cs typeface="Times New Roman" charset="0"/>
                      </a:endParaRP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21" name="Table 20">
            <a:extLst>
              <a:ext uri="{FF2B5EF4-FFF2-40B4-BE49-F238E27FC236}">
                <a16:creationId xmlns:a16="http://schemas.microsoft.com/office/drawing/2014/main" id="{2C3710C5-FCD0-BDE5-F7C4-1FE6DE575A94}"/>
              </a:ext>
            </a:extLst>
          </p:cNvPr>
          <p:cNvGraphicFramePr>
            <a:graphicFrameLocks noGrp="1"/>
          </p:cNvGraphicFramePr>
          <p:nvPr>
            <p:extLst>
              <p:ext uri="{D42A27DB-BD31-4B8C-83A1-F6EECF244321}">
                <p14:modId xmlns:p14="http://schemas.microsoft.com/office/powerpoint/2010/main" val="1104895502"/>
              </p:ext>
            </p:extLst>
          </p:nvPr>
        </p:nvGraphicFramePr>
        <p:xfrm>
          <a:off x="13855722" y="5280577"/>
          <a:ext cx="11358220" cy="17390130"/>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1280731">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Intersection Interpolation</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16102350">
                <a:tc>
                  <a:txBody>
                    <a:bodyPr/>
                    <a:lstStyle/>
                    <a:p>
                      <a:pPr marL="457200" indent="-457200">
                        <a:spcAft>
                          <a:spcPts val="1800"/>
                        </a:spcAft>
                        <a:buFont typeface="Arial" panose="020B0604020202020204" pitchFamily="34" charset="0"/>
                        <a:buChar char="•"/>
                      </a:pPr>
                      <a:r>
                        <a:rPr lang="en-US" sz="3200" dirty="0">
                          <a:latin typeface="Times New Roman" charset="0"/>
                          <a:ea typeface="Times New Roman" charset="0"/>
                          <a:cs typeface="Times New Roman" charset="0"/>
                        </a:rPr>
                        <a:t>Method involves defining the spatio-temporal neighbors for each missing point, using our previously made clusters</a:t>
                      </a:r>
                    </a:p>
                    <a:p>
                      <a:pPr marL="457200" indent="-457200">
                        <a:spcAft>
                          <a:spcPts val="1800"/>
                        </a:spcAf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The overlap of a week’s clusters with the week before and after would create groups, where each member is a spatio-temporal neighbor of the others. This is because members are in a similar geographic region over time. </a:t>
                      </a: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p>
                    <a:p>
                      <a:pPr marL="457200" indent="-457200">
                        <a:spcAft>
                          <a:spcPts val="1800"/>
                        </a:spcAft>
                        <a:buFont typeface="Arial" panose="020B0604020202020204" pitchFamily="34" charset="0"/>
                        <a:buChar char="•"/>
                      </a:pPr>
                      <a:r>
                        <a:rPr lang="en-US" sz="3200" dirty="0"/>
                        <a:t>Created univariate models for x and y using the </a:t>
                      </a:r>
                      <a:r>
                        <a:rPr lang="en-US" sz="3200" dirty="0" err="1"/>
                        <a:t>GpGp</a:t>
                      </a:r>
                      <a:r>
                        <a:rPr lang="en-US" sz="3200" dirty="0"/>
                        <a:t> package in R, which uses the </a:t>
                      </a:r>
                      <a:r>
                        <a:rPr lang="en-US" sz="3200" dirty="0" err="1"/>
                        <a:t>Vecchia’s</a:t>
                      </a:r>
                      <a:r>
                        <a:rPr lang="en-US" sz="3200" dirty="0"/>
                        <a:t> approximation, using the exponential space-time covariance function </a:t>
                      </a:r>
                    </a:p>
                    <a:p>
                      <a:pPr marL="457200" indent="-457200">
                        <a:spcAft>
                          <a:spcPts val="1800"/>
                        </a:spcAft>
                        <a:buFont typeface="Arial" panose="020B0604020202020204" pitchFamily="34" charset="0"/>
                        <a:buChar char="•"/>
                      </a:pPr>
                      <a:r>
                        <a:rPr lang="en-US" sz="3200" dirty="0"/>
                        <a:t>The output for this model is the maximum </a:t>
                      </a:r>
                      <a:r>
                        <a:rPr lang="en-US" sz="3200" dirty="0" err="1"/>
                        <a:t>Vecchia</a:t>
                      </a:r>
                      <a:r>
                        <a:rPr lang="en-US" sz="3200" dirty="0"/>
                        <a:t> likelihood estimates for the mean and covariance parameters. These estimates then can be used to predict the unobserved locations at that time. </a:t>
                      </a:r>
                    </a:p>
                    <a:p>
                      <a:pPr marL="457200" marR="0" lvl="0" indent="-457200" algn="l" defTabSz="3840480"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US" sz="3200" dirty="0"/>
                        <a:t>A grid encompassing the data was created for each time to give an initial starting point for the estimation of the missing points in the model, using the centroid of the grid cell. From this, predictions for x or y are done using the fitted model</a:t>
                      </a:r>
                      <a:endParaRPr lang="en-US" sz="3200" dirty="0">
                        <a:latin typeface="Times New Roman" panose="02020603050405020304" pitchFamily="18" charset="0"/>
                        <a:ea typeface="Times New Roman" charset="0"/>
                        <a:cs typeface="Times New Roman" panose="02020603050405020304" pitchFamily="18" charset="0"/>
                      </a:endParaRP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pic>
        <p:nvPicPr>
          <p:cNvPr id="23" name="Picture 22" descr="Chart, radar chart&#10;&#10;Description automatically generated">
            <a:extLst>
              <a:ext uri="{FF2B5EF4-FFF2-40B4-BE49-F238E27FC236}">
                <a16:creationId xmlns:a16="http://schemas.microsoft.com/office/drawing/2014/main" id="{9082E541-59BB-337E-3AC3-E4E0F3556F44}"/>
              </a:ext>
            </a:extLst>
          </p:cNvPr>
          <p:cNvPicPr>
            <a:picLocks noChangeAspect="1"/>
          </p:cNvPicPr>
          <p:nvPr/>
        </p:nvPicPr>
        <p:blipFill>
          <a:blip r:embed="rId8"/>
          <a:stretch>
            <a:fillRect/>
          </a:stretch>
        </p:blipFill>
        <p:spPr>
          <a:xfrm>
            <a:off x="15219212" y="10189046"/>
            <a:ext cx="7966376" cy="5751994"/>
          </a:xfrm>
          <a:prstGeom prst="rect">
            <a:avLst/>
          </a:prstGeom>
        </p:spPr>
      </p:pic>
      <p:grpSp>
        <p:nvGrpSpPr>
          <p:cNvPr id="10" name="Group 9">
            <a:extLst>
              <a:ext uri="{FF2B5EF4-FFF2-40B4-BE49-F238E27FC236}">
                <a16:creationId xmlns:a16="http://schemas.microsoft.com/office/drawing/2014/main" id="{BEA2536C-5D09-F144-D568-ECBA25214FE4}"/>
              </a:ext>
            </a:extLst>
          </p:cNvPr>
          <p:cNvGrpSpPr/>
          <p:nvPr/>
        </p:nvGrpSpPr>
        <p:grpSpPr>
          <a:xfrm>
            <a:off x="26377785" y="7264400"/>
            <a:ext cx="11459062" cy="5396739"/>
            <a:chOff x="26377785" y="7899400"/>
            <a:chExt cx="11459062" cy="5396739"/>
          </a:xfrm>
        </p:grpSpPr>
        <p:pic>
          <p:nvPicPr>
            <p:cNvPr id="25" name="Picture 24" descr="Map&#10;&#10;Description automatically generated">
              <a:extLst>
                <a:ext uri="{FF2B5EF4-FFF2-40B4-BE49-F238E27FC236}">
                  <a16:creationId xmlns:a16="http://schemas.microsoft.com/office/drawing/2014/main" id="{6F3DE8ED-ECB4-0ADB-3809-C98C69B7371E}"/>
                </a:ext>
              </a:extLst>
            </p:cNvPr>
            <p:cNvPicPr>
              <a:picLocks noChangeAspect="1"/>
            </p:cNvPicPr>
            <p:nvPr/>
          </p:nvPicPr>
          <p:blipFill>
            <a:blip r:embed="rId9"/>
            <a:stretch>
              <a:fillRect/>
            </a:stretch>
          </p:blipFill>
          <p:spPr>
            <a:xfrm>
              <a:off x="31475878" y="7899400"/>
              <a:ext cx="6360969" cy="5396739"/>
            </a:xfrm>
            <a:prstGeom prst="rect">
              <a:avLst/>
            </a:prstGeom>
          </p:spPr>
        </p:pic>
        <p:pic>
          <p:nvPicPr>
            <p:cNvPr id="27" name="Picture 26" descr="Map&#10;&#10;Description automatically generated">
              <a:extLst>
                <a:ext uri="{FF2B5EF4-FFF2-40B4-BE49-F238E27FC236}">
                  <a16:creationId xmlns:a16="http://schemas.microsoft.com/office/drawing/2014/main" id="{6F198C94-260E-CDB2-CBF9-762A77884F8F}"/>
                </a:ext>
              </a:extLst>
            </p:cNvPr>
            <p:cNvPicPr>
              <a:picLocks noChangeAspect="1"/>
            </p:cNvPicPr>
            <p:nvPr/>
          </p:nvPicPr>
          <p:blipFill rotWithShape="1">
            <a:blip r:embed="rId10"/>
            <a:srcRect l="22222" r="22778"/>
            <a:stretch/>
          </p:blipFill>
          <p:spPr>
            <a:xfrm>
              <a:off x="26377785" y="8917180"/>
              <a:ext cx="5061711" cy="3789436"/>
            </a:xfrm>
            <a:prstGeom prst="rect">
              <a:avLst/>
            </a:prstGeom>
          </p:spPr>
        </p:pic>
      </p:grpSp>
      <p:graphicFrame>
        <p:nvGraphicFramePr>
          <p:cNvPr id="28" name="Table 28">
            <a:extLst>
              <a:ext uri="{FF2B5EF4-FFF2-40B4-BE49-F238E27FC236}">
                <a16:creationId xmlns:a16="http://schemas.microsoft.com/office/drawing/2014/main" id="{C583F036-B067-2EAD-A9C8-8F79F8A4AF93}"/>
              </a:ext>
            </a:extLst>
          </p:cNvPr>
          <p:cNvGraphicFramePr>
            <a:graphicFrameLocks noGrp="1"/>
          </p:cNvGraphicFramePr>
          <p:nvPr>
            <p:extLst>
              <p:ext uri="{D42A27DB-BD31-4B8C-83A1-F6EECF244321}">
                <p14:modId xmlns:p14="http://schemas.microsoft.com/office/powerpoint/2010/main" val="4100536429"/>
              </p:ext>
            </p:extLst>
          </p:nvPr>
        </p:nvGraphicFramePr>
        <p:xfrm>
          <a:off x="26284748" y="19020340"/>
          <a:ext cx="10896600" cy="5059680"/>
        </p:xfrm>
        <a:graphic>
          <a:graphicData uri="http://schemas.openxmlformats.org/drawingml/2006/table">
            <a:tbl>
              <a:tblPr firstRow="1" bandRow="1">
                <a:tableStyleId>{9D7B26C5-4107-4FEC-AEDC-1716B250A1EF}</a:tableStyleId>
              </a:tblPr>
              <a:tblGrid>
                <a:gridCol w="2179320">
                  <a:extLst>
                    <a:ext uri="{9D8B030D-6E8A-4147-A177-3AD203B41FA5}">
                      <a16:colId xmlns:a16="http://schemas.microsoft.com/office/drawing/2014/main" val="660413162"/>
                    </a:ext>
                  </a:extLst>
                </a:gridCol>
                <a:gridCol w="2179320">
                  <a:extLst>
                    <a:ext uri="{9D8B030D-6E8A-4147-A177-3AD203B41FA5}">
                      <a16:colId xmlns:a16="http://schemas.microsoft.com/office/drawing/2014/main" val="1538354393"/>
                    </a:ext>
                  </a:extLst>
                </a:gridCol>
                <a:gridCol w="2179320">
                  <a:extLst>
                    <a:ext uri="{9D8B030D-6E8A-4147-A177-3AD203B41FA5}">
                      <a16:colId xmlns:a16="http://schemas.microsoft.com/office/drawing/2014/main" val="320702012"/>
                    </a:ext>
                  </a:extLst>
                </a:gridCol>
                <a:gridCol w="2179320">
                  <a:extLst>
                    <a:ext uri="{9D8B030D-6E8A-4147-A177-3AD203B41FA5}">
                      <a16:colId xmlns:a16="http://schemas.microsoft.com/office/drawing/2014/main" val="4215333580"/>
                    </a:ext>
                  </a:extLst>
                </a:gridCol>
                <a:gridCol w="2179320">
                  <a:extLst>
                    <a:ext uri="{9D8B030D-6E8A-4147-A177-3AD203B41FA5}">
                      <a16:colId xmlns:a16="http://schemas.microsoft.com/office/drawing/2014/main" val="2495221533"/>
                    </a:ext>
                  </a:extLst>
                </a:gridCol>
              </a:tblGrid>
              <a:tr h="593166">
                <a:tc gridSpan="5">
                  <a:txBody>
                    <a:bodyPr/>
                    <a:lstStyle/>
                    <a:p>
                      <a:pPr algn="ctr"/>
                      <a:r>
                        <a:rPr lang="en-US" sz="3400" dirty="0">
                          <a:solidFill>
                            <a:schemeClr val="bg1"/>
                          </a:solidFill>
                        </a:rPr>
                        <a:t>RMSE for Week 1 by Cluster</a:t>
                      </a:r>
                    </a:p>
                  </a:txBody>
                  <a:tcPr>
                    <a:lnB w="12700" cap="flat" cmpd="sng" algn="ctr">
                      <a:solidFill>
                        <a:schemeClr val="tx1"/>
                      </a:solidFill>
                      <a:prstDash val="solid"/>
                      <a:round/>
                      <a:headEnd type="none" w="med" len="med"/>
                      <a:tailEnd type="none" w="med" len="med"/>
                    </a:lnB>
                    <a:solidFill>
                      <a:srgbClr val="CB2433"/>
                    </a:solidFill>
                  </a:tcPr>
                </a:tc>
                <a:tc hMerge="1">
                  <a:txBody>
                    <a:bodyPr/>
                    <a:lstStyle/>
                    <a:p>
                      <a:pPr algn="ctr"/>
                      <a:endParaRPr lang="en-US" sz="3400" dirty="0"/>
                    </a:p>
                  </a:txBody>
                  <a:tcPr/>
                </a:tc>
                <a:tc hMerge="1">
                  <a:txBody>
                    <a:bodyPr/>
                    <a:lstStyle/>
                    <a:p>
                      <a:endParaRPr lang="en-US"/>
                    </a:p>
                  </a:txBody>
                  <a:tcPr/>
                </a:tc>
                <a:tc hMerge="1">
                  <a:txBody>
                    <a:bodyPr/>
                    <a:lstStyle/>
                    <a:p>
                      <a:pPr algn="ctr"/>
                      <a:endParaRPr lang="en-US" sz="3400" dirty="0"/>
                    </a:p>
                  </a:txBody>
                  <a:tcPr/>
                </a:tc>
                <a:tc hMerge="1">
                  <a:txBody>
                    <a:bodyPr/>
                    <a:lstStyle/>
                    <a:p>
                      <a:endParaRPr lang="en-US"/>
                    </a:p>
                  </a:txBody>
                  <a:tcPr/>
                </a:tc>
                <a:extLst>
                  <a:ext uri="{0D108BD9-81ED-4DB2-BD59-A6C34878D82A}">
                    <a16:rowId xmlns:a16="http://schemas.microsoft.com/office/drawing/2014/main" val="561808109"/>
                  </a:ext>
                </a:extLst>
              </a:tr>
              <a:tr h="593166">
                <a:tc>
                  <a:txBody>
                    <a:bodyPr/>
                    <a:lstStyle/>
                    <a:p>
                      <a:pPr algn="ctr"/>
                      <a:endParaRPr lang="en-US" sz="3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3400" dirty="0"/>
                        <a:t>Intersection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3400" dirty="0"/>
                    </a:p>
                  </a:txBody>
                  <a:tcPr/>
                </a:tc>
                <a:tc gridSpan="2">
                  <a:txBody>
                    <a:bodyPr/>
                    <a:lstStyle/>
                    <a:p>
                      <a:pPr algn="ctr"/>
                      <a:r>
                        <a:rPr lang="en-US" sz="3400" dirty="0"/>
                        <a:t>Linear Interpolation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3400" dirty="0"/>
                    </a:p>
                  </a:txBody>
                  <a:tcPr/>
                </a:tc>
                <a:extLst>
                  <a:ext uri="{0D108BD9-81ED-4DB2-BD59-A6C34878D82A}">
                    <a16:rowId xmlns:a16="http://schemas.microsoft.com/office/drawing/2014/main" val="3063278865"/>
                  </a:ext>
                </a:extLst>
              </a:tr>
              <a:tr h="533849">
                <a:tc>
                  <a:txBody>
                    <a:bodyPr/>
                    <a:lstStyle/>
                    <a:p>
                      <a:pPr algn="ctr"/>
                      <a:r>
                        <a:rPr lang="en-US" sz="3000" dirty="0"/>
                        <a:t>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2075988"/>
                  </a:ext>
                </a:extLst>
              </a:tr>
              <a:tr h="533849">
                <a:tc>
                  <a:txBody>
                    <a:bodyPr/>
                    <a:lstStyle/>
                    <a:p>
                      <a:pPr algn="ctr"/>
                      <a:r>
                        <a:rPr lang="en-US" sz="3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000" dirty="0"/>
                        <a:t>3.137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3000" dirty="0"/>
                        <a:t>4.276</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000" dirty="0"/>
                        <a:t>3.199</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3000" dirty="0"/>
                        <a:t>13.042</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4212538"/>
                  </a:ext>
                </a:extLst>
              </a:tr>
              <a:tr h="533849">
                <a:tc>
                  <a:txBody>
                    <a:bodyPr/>
                    <a:lstStyle/>
                    <a:p>
                      <a:pPr algn="ctr"/>
                      <a:r>
                        <a:rPr lang="en-US" sz="3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4.364</a:t>
                      </a:r>
                    </a:p>
                  </a:txBody>
                  <a:tcPr>
                    <a:lnL w="12700" cap="flat" cmpd="sng" algn="ctr">
                      <a:solidFill>
                        <a:schemeClr val="tx1"/>
                      </a:solidFill>
                      <a:prstDash val="solid"/>
                      <a:round/>
                      <a:headEnd type="none" w="med" len="med"/>
                      <a:tailEnd type="none" w="med" len="med"/>
                    </a:lnL>
                  </a:tcPr>
                </a:tc>
                <a:tc>
                  <a:txBody>
                    <a:bodyPr/>
                    <a:lstStyle/>
                    <a:p>
                      <a:pPr algn="ctr"/>
                      <a:r>
                        <a:rPr lang="en-US" sz="3000" dirty="0"/>
                        <a:t>4.622</a:t>
                      </a:r>
                    </a:p>
                  </a:txBody>
                  <a:tcPr>
                    <a:lnR w="12700" cap="flat" cmpd="sng" algn="ctr">
                      <a:solidFill>
                        <a:schemeClr val="tx1"/>
                      </a:solidFill>
                      <a:prstDash val="solid"/>
                      <a:round/>
                      <a:headEnd type="none" w="med" len="med"/>
                      <a:tailEnd type="none" w="med" len="med"/>
                    </a:lnR>
                  </a:tcPr>
                </a:tc>
                <a:tc>
                  <a:txBody>
                    <a:bodyPr/>
                    <a:lstStyle/>
                    <a:p>
                      <a:pPr algn="ctr"/>
                      <a:r>
                        <a:rPr lang="en-US" sz="3000" dirty="0"/>
                        <a:t>0.187</a:t>
                      </a:r>
                    </a:p>
                  </a:txBody>
                  <a:tcPr>
                    <a:lnL w="12700" cap="flat" cmpd="sng" algn="ctr">
                      <a:solidFill>
                        <a:schemeClr val="tx1"/>
                      </a:solidFill>
                      <a:prstDash val="solid"/>
                      <a:round/>
                      <a:headEnd type="none" w="med" len="med"/>
                      <a:tailEnd type="none" w="med" len="med"/>
                    </a:lnL>
                  </a:tcPr>
                </a:tc>
                <a:tc>
                  <a:txBody>
                    <a:bodyPr/>
                    <a:lstStyle/>
                    <a:p>
                      <a:pPr algn="ctr"/>
                      <a:r>
                        <a:rPr lang="en-US" sz="3000" dirty="0"/>
                        <a:t>0.359</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7224895"/>
                  </a:ext>
                </a:extLst>
              </a:tr>
              <a:tr h="533849">
                <a:tc>
                  <a:txBody>
                    <a:bodyPr/>
                    <a:lstStyle/>
                    <a:p>
                      <a:pPr algn="ctr"/>
                      <a:r>
                        <a:rPr lang="en-US" sz="3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2.647</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3.139</a:t>
                      </a:r>
                    </a:p>
                  </a:txBody>
                  <a:tcPr>
                    <a:lnR w="12700" cap="flat" cmpd="sng" algn="ctr">
                      <a:solidFill>
                        <a:schemeClr val="tx1"/>
                      </a:solidFill>
                      <a:prstDash val="solid"/>
                      <a:round/>
                      <a:headEnd type="none" w="med" len="med"/>
                      <a:tailEnd type="none" w="med" len="med"/>
                    </a:lnR>
                  </a:tcPr>
                </a:tc>
                <a:tc>
                  <a:txBody>
                    <a:bodyPr/>
                    <a:lstStyle/>
                    <a:p>
                      <a:pPr algn="ctr"/>
                      <a:r>
                        <a:rPr lang="en-US" sz="3000" dirty="0"/>
                        <a:t>1.314</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3.066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51960"/>
                  </a:ext>
                </a:extLst>
              </a:tr>
              <a:tr h="533849">
                <a:tc>
                  <a:txBody>
                    <a:bodyPr/>
                    <a:lstStyle/>
                    <a:p>
                      <a:pPr algn="ctr"/>
                      <a:r>
                        <a:rPr lang="en-US" sz="3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3.006</a:t>
                      </a:r>
                    </a:p>
                  </a:txBody>
                  <a:tcPr>
                    <a:lnL w="12700" cap="flat" cmpd="sng" algn="ctr">
                      <a:solidFill>
                        <a:schemeClr val="tx1"/>
                      </a:solidFill>
                      <a:prstDash val="solid"/>
                      <a:round/>
                      <a:headEnd type="none" w="med" len="med"/>
                      <a:tailEnd type="none" w="med" len="med"/>
                    </a:lnL>
                  </a:tcPr>
                </a:tc>
                <a:tc>
                  <a:txBody>
                    <a:bodyPr/>
                    <a:lstStyle/>
                    <a:p>
                      <a:pPr algn="ctr"/>
                      <a:r>
                        <a:rPr lang="en-US" sz="3000" dirty="0"/>
                        <a:t>2.873</a:t>
                      </a:r>
                    </a:p>
                  </a:txBody>
                  <a:tcPr>
                    <a:lnR w="12700" cap="flat" cmpd="sng" algn="ctr">
                      <a:solidFill>
                        <a:schemeClr val="tx1"/>
                      </a:solidFill>
                      <a:prstDash val="solid"/>
                      <a:round/>
                      <a:headEnd type="none" w="med" len="med"/>
                      <a:tailEnd type="none" w="med" len="med"/>
                    </a:lnR>
                  </a:tcPr>
                </a:tc>
                <a:tc>
                  <a:txBody>
                    <a:bodyPr/>
                    <a:lstStyle/>
                    <a:p>
                      <a:pPr algn="ctr"/>
                      <a:r>
                        <a:rPr lang="en-US" sz="3000"/>
                        <a:t>1.396</a:t>
                      </a:r>
                      <a:endParaRPr lang="en-US" sz="3000" dirty="0"/>
                    </a:p>
                  </a:txBody>
                  <a:tcPr>
                    <a:lnL w="12700" cap="flat" cmpd="sng" algn="ctr">
                      <a:solidFill>
                        <a:schemeClr val="tx1"/>
                      </a:solidFill>
                      <a:prstDash val="solid"/>
                      <a:round/>
                      <a:headEnd type="none" w="med" len="med"/>
                      <a:tailEnd type="none" w="med" len="med"/>
                    </a:lnL>
                  </a:tcPr>
                </a:tc>
                <a:tc>
                  <a:txBody>
                    <a:bodyPr/>
                    <a:lstStyle/>
                    <a:p>
                      <a:pPr algn="ctr"/>
                      <a:r>
                        <a:rPr lang="en-US" sz="3000" dirty="0"/>
                        <a:t>2.442</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08381678"/>
                  </a:ext>
                </a:extLst>
              </a:tr>
              <a:tr h="533849">
                <a:tc>
                  <a:txBody>
                    <a:bodyPr/>
                    <a:lstStyle/>
                    <a:p>
                      <a:pPr algn="ctr"/>
                      <a:r>
                        <a:rPr lang="en-US" sz="3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3.946</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3.561</a:t>
                      </a:r>
                    </a:p>
                  </a:txBody>
                  <a:tcPr>
                    <a:lnR w="12700" cap="flat" cmpd="sng" algn="ctr">
                      <a:solidFill>
                        <a:schemeClr val="tx1"/>
                      </a:solidFill>
                      <a:prstDash val="solid"/>
                      <a:round/>
                      <a:headEnd type="none" w="med" len="med"/>
                      <a:tailEnd type="none" w="med" len="med"/>
                    </a:lnR>
                  </a:tcPr>
                </a:tc>
                <a:tc>
                  <a:txBody>
                    <a:bodyPr/>
                    <a:lstStyle/>
                    <a:p>
                      <a:pPr algn="ctr"/>
                      <a:r>
                        <a:rPr lang="en-US" sz="3000" dirty="0"/>
                        <a:t>0.74</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3.036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48728778"/>
                  </a:ext>
                </a:extLst>
              </a:tr>
              <a:tr h="533849">
                <a:tc>
                  <a:txBody>
                    <a:bodyPr/>
                    <a:lstStyle/>
                    <a:p>
                      <a:pPr algn="ctr"/>
                      <a:r>
                        <a:rPr lang="en-US" sz="3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000" dirty="0"/>
                        <a:t>3.109</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3000" dirty="0"/>
                        <a:t>3.08</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000" dirty="0"/>
                        <a:t>1.876</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3000" dirty="0"/>
                        <a:t>5.459</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7888117"/>
                  </a:ext>
                </a:extLst>
              </a:tr>
            </a:tbl>
          </a:graphicData>
        </a:graphic>
      </p:graphicFrame>
      <p:graphicFrame>
        <p:nvGraphicFramePr>
          <p:cNvPr id="24" name="Table 28">
            <a:extLst>
              <a:ext uri="{FF2B5EF4-FFF2-40B4-BE49-F238E27FC236}">
                <a16:creationId xmlns:a16="http://schemas.microsoft.com/office/drawing/2014/main" id="{04D3CAEE-E4B9-FEB1-6198-0D17AE7B07C2}"/>
              </a:ext>
            </a:extLst>
          </p:cNvPr>
          <p:cNvGraphicFramePr>
            <a:graphicFrameLocks noGrp="1"/>
          </p:cNvGraphicFramePr>
          <p:nvPr>
            <p:extLst>
              <p:ext uri="{D42A27DB-BD31-4B8C-83A1-F6EECF244321}">
                <p14:modId xmlns:p14="http://schemas.microsoft.com/office/powerpoint/2010/main" val="681114699"/>
              </p:ext>
            </p:extLst>
          </p:nvPr>
        </p:nvGraphicFramePr>
        <p:xfrm>
          <a:off x="26242497" y="15229570"/>
          <a:ext cx="11005538" cy="3413760"/>
        </p:xfrm>
        <a:graphic>
          <a:graphicData uri="http://schemas.openxmlformats.org/drawingml/2006/table">
            <a:tbl>
              <a:tblPr firstRow="1" bandRow="1">
                <a:tableStyleId>{9D7B26C5-4107-4FEC-AEDC-1716B250A1EF}</a:tableStyleId>
              </a:tblPr>
              <a:tblGrid>
                <a:gridCol w="2303096">
                  <a:extLst>
                    <a:ext uri="{9D8B030D-6E8A-4147-A177-3AD203B41FA5}">
                      <a16:colId xmlns:a16="http://schemas.microsoft.com/office/drawing/2014/main" val="660413162"/>
                    </a:ext>
                  </a:extLst>
                </a:gridCol>
                <a:gridCol w="2303096">
                  <a:extLst>
                    <a:ext uri="{9D8B030D-6E8A-4147-A177-3AD203B41FA5}">
                      <a16:colId xmlns:a16="http://schemas.microsoft.com/office/drawing/2014/main" val="1538354393"/>
                    </a:ext>
                  </a:extLst>
                </a:gridCol>
                <a:gridCol w="1793154">
                  <a:extLst>
                    <a:ext uri="{9D8B030D-6E8A-4147-A177-3AD203B41FA5}">
                      <a16:colId xmlns:a16="http://schemas.microsoft.com/office/drawing/2014/main" val="320702012"/>
                    </a:ext>
                  </a:extLst>
                </a:gridCol>
                <a:gridCol w="2303096">
                  <a:extLst>
                    <a:ext uri="{9D8B030D-6E8A-4147-A177-3AD203B41FA5}">
                      <a16:colId xmlns:a16="http://schemas.microsoft.com/office/drawing/2014/main" val="4215333580"/>
                    </a:ext>
                  </a:extLst>
                </a:gridCol>
                <a:gridCol w="2303096">
                  <a:extLst>
                    <a:ext uri="{9D8B030D-6E8A-4147-A177-3AD203B41FA5}">
                      <a16:colId xmlns:a16="http://schemas.microsoft.com/office/drawing/2014/main" val="2495221533"/>
                    </a:ext>
                  </a:extLst>
                </a:gridCol>
              </a:tblGrid>
              <a:tr h="593166">
                <a:tc gridSpan="5">
                  <a:txBody>
                    <a:bodyPr/>
                    <a:lstStyle/>
                    <a:p>
                      <a:pPr algn="ctr"/>
                      <a:r>
                        <a:rPr lang="en-US" sz="3400" dirty="0">
                          <a:solidFill>
                            <a:schemeClr val="bg1"/>
                          </a:solidFill>
                        </a:rPr>
                        <a:t>RMSE for Interpolation Methods</a:t>
                      </a:r>
                    </a:p>
                  </a:txBody>
                  <a:tcPr>
                    <a:lnB w="12700" cap="flat" cmpd="sng" algn="ctr">
                      <a:solidFill>
                        <a:schemeClr val="tx1"/>
                      </a:solidFill>
                      <a:prstDash val="solid"/>
                      <a:round/>
                      <a:headEnd type="none" w="med" len="med"/>
                      <a:tailEnd type="none" w="med" len="med"/>
                    </a:lnB>
                    <a:solidFill>
                      <a:srgbClr val="CB2433"/>
                    </a:solidFill>
                  </a:tcPr>
                </a:tc>
                <a:tc hMerge="1">
                  <a:txBody>
                    <a:bodyPr/>
                    <a:lstStyle/>
                    <a:p>
                      <a:pPr algn="ctr"/>
                      <a:endParaRPr lang="en-US" sz="3400" dirty="0"/>
                    </a:p>
                  </a:txBody>
                  <a:tcPr/>
                </a:tc>
                <a:tc hMerge="1">
                  <a:txBody>
                    <a:bodyPr/>
                    <a:lstStyle/>
                    <a:p>
                      <a:endParaRPr lang="en-US"/>
                    </a:p>
                  </a:txBody>
                  <a:tcPr/>
                </a:tc>
                <a:tc hMerge="1">
                  <a:txBody>
                    <a:bodyPr/>
                    <a:lstStyle/>
                    <a:p>
                      <a:pPr algn="ctr"/>
                      <a:endParaRPr lang="en-US" sz="3400" dirty="0"/>
                    </a:p>
                  </a:txBody>
                  <a:tcPr/>
                </a:tc>
                <a:tc hMerge="1">
                  <a:txBody>
                    <a:bodyPr/>
                    <a:lstStyle/>
                    <a:p>
                      <a:endParaRPr lang="en-US"/>
                    </a:p>
                  </a:txBody>
                  <a:tcPr/>
                </a:tc>
                <a:extLst>
                  <a:ext uri="{0D108BD9-81ED-4DB2-BD59-A6C34878D82A}">
                    <a16:rowId xmlns:a16="http://schemas.microsoft.com/office/drawing/2014/main" val="561808109"/>
                  </a:ext>
                </a:extLst>
              </a:tr>
              <a:tr h="593166">
                <a:tc>
                  <a:txBody>
                    <a:bodyPr/>
                    <a:lstStyle/>
                    <a:p>
                      <a:pPr algn="ctr"/>
                      <a:endParaRPr lang="en-US" sz="3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3400" dirty="0"/>
                        <a:t>Intersection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3400" dirty="0"/>
                    </a:p>
                  </a:txBody>
                  <a:tcPr/>
                </a:tc>
                <a:tc gridSpan="2">
                  <a:txBody>
                    <a:bodyPr/>
                    <a:lstStyle/>
                    <a:p>
                      <a:pPr algn="ctr"/>
                      <a:r>
                        <a:rPr lang="en-US" sz="3400" dirty="0"/>
                        <a:t>Linear Interpolation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3400" dirty="0"/>
                    </a:p>
                  </a:txBody>
                  <a:tcPr/>
                </a:tc>
                <a:extLst>
                  <a:ext uri="{0D108BD9-81ED-4DB2-BD59-A6C34878D82A}">
                    <a16:rowId xmlns:a16="http://schemas.microsoft.com/office/drawing/2014/main" val="3063278865"/>
                  </a:ext>
                </a:extLst>
              </a:tr>
              <a:tr h="533849">
                <a:tc>
                  <a:txBody>
                    <a:bodyPr/>
                    <a:lstStyle/>
                    <a:p>
                      <a:pPr algn="ctr"/>
                      <a:r>
                        <a:rPr lang="en-US" sz="3000" dirty="0"/>
                        <a:t>Week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2075988"/>
                  </a:ext>
                </a:extLst>
              </a:tr>
              <a:tr h="533849">
                <a:tc>
                  <a:txBody>
                    <a:bodyPr/>
                    <a:lstStyle/>
                    <a:p>
                      <a:pPr algn="ctr"/>
                      <a:r>
                        <a:rPr lang="en-US" sz="3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000" dirty="0"/>
                        <a:t>3.141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3000" dirty="0"/>
                        <a:t>3.228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000" dirty="0"/>
                        <a:t>1.52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3000" dirty="0"/>
                        <a:t>4.098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4212538"/>
                  </a:ext>
                </a:extLst>
              </a:tr>
              <a:tr h="533849">
                <a:tc>
                  <a:txBody>
                    <a:bodyPr/>
                    <a:lstStyle/>
                    <a:p>
                      <a:pPr algn="ctr"/>
                      <a:r>
                        <a:rPr lang="en-US" sz="3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3.135</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3.063</a:t>
                      </a:r>
                    </a:p>
                  </a:txBody>
                  <a:tcPr>
                    <a:lnR w="12700" cap="flat" cmpd="sng" algn="ctr">
                      <a:solidFill>
                        <a:schemeClr val="tx1"/>
                      </a:solidFill>
                      <a:prstDash val="solid"/>
                      <a:round/>
                      <a:headEnd type="none" w="med" len="med"/>
                      <a:tailEnd type="none" w="med" len="med"/>
                    </a:lnR>
                  </a:tcPr>
                </a:tc>
                <a:tc>
                  <a:txBody>
                    <a:bodyPr/>
                    <a:lstStyle/>
                    <a:p>
                      <a:pPr algn="ctr"/>
                      <a:r>
                        <a:rPr lang="en-US" sz="3000" dirty="0"/>
                        <a:t>1.984</a:t>
                      </a:r>
                    </a:p>
                  </a:txBody>
                  <a:tcPr>
                    <a:lnL w="12700" cap="flat" cmpd="sng" algn="ctr">
                      <a:solidFill>
                        <a:schemeClr val="tx1"/>
                      </a:solidFill>
                      <a:prstDash val="solid"/>
                      <a:round/>
                      <a:headEnd type="none" w="med" len="med"/>
                      <a:tailEnd type="none" w="med" len="med"/>
                    </a:lnL>
                  </a:tcPr>
                </a:tc>
                <a:tc>
                  <a:txBody>
                    <a:bodyPr/>
                    <a:lstStyle/>
                    <a:p>
                      <a:pPr algn="ctr"/>
                      <a:r>
                        <a:rPr lang="en-US" sz="3000" dirty="0"/>
                        <a:t>1.399</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7224895"/>
                  </a:ext>
                </a:extLst>
              </a:tr>
              <a:tr h="533849">
                <a:tc>
                  <a:txBody>
                    <a:bodyPr/>
                    <a:lstStyle/>
                    <a:p>
                      <a:pPr algn="ctr"/>
                      <a:r>
                        <a:rPr lang="en-US" sz="3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3.166</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3.081</a:t>
                      </a:r>
                    </a:p>
                  </a:txBody>
                  <a:tcPr>
                    <a:lnR w="12700" cap="flat" cmpd="sng" algn="ctr">
                      <a:solidFill>
                        <a:schemeClr val="tx1"/>
                      </a:solidFill>
                      <a:prstDash val="solid"/>
                      <a:round/>
                      <a:headEnd type="none" w="med" len="med"/>
                      <a:tailEnd type="none" w="med" len="med"/>
                    </a:lnR>
                  </a:tcPr>
                </a:tc>
                <a:tc>
                  <a:txBody>
                    <a:bodyPr/>
                    <a:lstStyle/>
                    <a:p>
                      <a:pPr algn="ctr"/>
                      <a:r>
                        <a:rPr lang="en-US" sz="3000" dirty="0"/>
                        <a:t>0.987</a:t>
                      </a:r>
                    </a:p>
                  </a:txBody>
                  <a:tcPr>
                    <a:lnL w="12700" cap="flat" cmpd="sng" algn="ctr">
                      <a:solidFill>
                        <a:schemeClr val="tx1"/>
                      </a:solidFill>
                      <a:prstDash val="solid"/>
                      <a:round/>
                      <a:headEnd type="none" w="med" len="med"/>
                      <a:tailEnd type="none" w="med" len="med"/>
                    </a:lnL>
                  </a:tcPr>
                </a:tc>
                <a:tc>
                  <a:txBody>
                    <a:bodyPr/>
                    <a:lstStyle/>
                    <a:p>
                      <a:pPr algn="ctr"/>
                      <a:r>
                        <a:rPr lang="en-US" sz="3000" dirty="0"/>
                        <a:t>1.189</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51960"/>
                  </a:ext>
                </a:extLst>
              </a:tr>
            </a:tbl>
          </a:graphicData>
        </a:graphic>
      </p:graphicFrame>
      <p:graphicFrame>
        <p:nvGraphicFramePr>
          <p:cNvPr id="22" name="Table 21">
            <a:extLst>
              <a:ext uri="{FF2B5EF4-FFF2-40B4-BE49-F238E27FC236}">
                <a16:creationId xmlns:a16="http://schemas.microsoft.com/office/drawing/2014/main" id="{95D4EA67-EFF2-8226-5BD0-F16E727F18D9}"/>
              </a:ext>
            </a:extLst>
          </p:cNvPr>
          <p:cNvGraphicFramePr>
            <a:graphicFrameLocks noGrp="1"/>
          </p:cNvGraphicFramePr>
          <p:nvPr>
            <p:extLst>
              <p:ext uri="{D42A27DB-BD31-4B8C-83A1-F6EECF244321}">
                <p14:modId xmlns:p14="http://schemas.microsoft.com/office/powerpoint/2010/main" val="1304807551"/>
              </p:ext>
            </p:extLst>
          </p:nvPr>
        </p:nvGraphicFramePr>
        <p:xfrm>
          <a:off x="13597026" y="22562460"/>
          <a:ext cx="11875611" cy="4781434"/>
        </p:xfrm>
        <a:graphic>
          <a:graphicData uri="http://schemas.openxmlformats.org/drawingml/2006/table">
            <a:tbl>
              <a:tblPr firstRow="1" bandRow="1">
                <a:effectLst/>
                <a:tableStyleId>{2D5ABB26-0587-4C30-8999-92F81FD0307C}</a:tableStyleId>
              </a:tblPr>
              <a:tblGrid>
                <a:gridCol w="11875611">
                  <a:extLst>
                    <a:ext uri="{9D8B030D-6E8A-4147-A177-3AD203B41FA5}">
                      <a16:colId xmlns:a16="http://schemas.microsoft.com/office/drawing/2014/main" val="20000"/>
                    </a:ext>
                  </a:extLst>
                </a:gridCol>
              </a:tblGrid>
              <a:tr h="989291">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Simulation Study</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3493654">
                <a:tc>
                  <a:txBody>
                    <a:bodyPr/>
                    <a:lstStyle/>
                    <a:p>
                      <a:pPr marL="0" indent="0">
                        <a:spcAft>
                          <a:spcPts val="1800"/>
                        </a:spcAft>
                        <a:buFont typeface="Arial" panose="020B0604020202020204" pitchFamily="34" charset="0"/>
                        <a:buNone/>
                      </a:pPr>
                      <a:endParaRPr lang="en-US" sz="3200" dirty="0">
                        <a:latin typeface="Times New Roman" charset="0"/>
                        <a:ea typeface="Times New Roman" charset="0"/>
                        <a:cs typeface="Times New Roman" charset="0"/>
                      </a:endParaRP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pic>
        <p:nvPicPr>
          <p:cNvPr id="5" name="Picture 4" descr="Qr code&#10;&#10;Description automatically generated">
            <a:extLst>
              <a:ext uri="{FF2B5EF4-FFF2-40B4-BE49-F238E27FC236}">
                <a16:creationId xmlns:a16="http://schemas.microsoft.com/office/drawing/2014/main" id="{1A82361B-8BD9-19FC-488B-B2E564A64F1B}"/>
              </a:ext>
            </a:extLst>
          </p:cNvPr>
          <p:cNvPicPr>
            <a:picLocks noChangeAspect="1"/>
          </p:cNvPicPr>
          <p:nvPr/>
        </p:nvPicPr>
        <p:blipFill>
          <a:blip r:embed="rId11"/>
          <a:stretch>
            <a:fillRect/>
          </a:stretch>
        </p:blipFill>
        <p:spPr>
          <a:xfrm>
            <a:off x="35368331" y="31994333"/>
            <a:ext cx="2857500" cy="3552825"/>
          </a:xfrm>
          <a:prstGeom prst="rect">
            <a:avLst/>
          </a:prstGeom>
        </p:spPr>
      </p:pic>
      <p:pic>
        <p:nvPicPr>
          <p:cNvPr id="12" name="Picture 11" descr="Chart&#10;&#10;Description automatically generated">
            <a:extLst>
              <a:ext uri="{FF2B5EF4-FFF2-40B4-BE49-F238E27FC236}">
                <a16:creationId xmlns:a16="http://schemas.microsoft.com/office/drawing/2014/main" id="{C3B5A9F2-1042-BABE-3103-2A4ADC5279A3}"/>
              </a:ext>
            </a:extLst>
          </p:cNvPr>
          <p:cNvPicPr>
            <a:picLocks noChangeAspect="1"/>
          </p:cNvPicPr>
          <p:nvPr/>
        </p:nvPicPr>
        <p:blipFill rotWithShape="1">
          <a:blip r:embed="rId12"/>
          <a:srcRect t="6274" r="22372"/>
          <a:stretch/>
        </p:blipFill>
        <p:spPr>
          <a:xfrm>
            <a:off x="16114581" y="24219899"/>
            <a:ext cx="5742988" cy="5006495"/>
          </a:xfrm>
          <a:prstGeom prst="rect">
            <a:avLst/>
          </a:prstGeom>
        </p:spPr>
      </p:pic>
      <p:pic>
        <p:nvPicPr>
          <p:cNvPr id="32" name="Picture 31" descr="Chart, scatter chart&#10;&#10;Description automatically generated">
            <a:extLst>
              <a:ext uri="{FF2B5EF4-FFF2-40B4-BE49-F238E27FC236}">
                <a16:creationId xmlns:a16="http://schemas.microsoft.com/office/drawing/2014/main" id="{57B9D447-69EF-594D-42F4-9CF86AB2143A}"/>
              </a:ext>
            </a:extLst>
          </p:cNvPr>
          <p:cNvPicPr>
            <a:picLocks noChangeAspect="1"/>
          </p:cNvPicPr>
          <p:nvPr/>
        </p:nvPicPr>
        <p:blipFill rotWithShape="1">
          <a:blip r:embed="rId13"/>
          <a:srcRect t="5749" r="2379"/>
          <a:stretch/>
        </p:blipFill>
        <p:spPr>
          <a:xfrm>
            <a:off x="19727882" y="29108399"/>
            <a:ext cx="5486060" cy="3824371"/>
          </a:xfrm>
          <a:prstGeom prst="rect">
            <a:avLst/>
          </a:prstGeom>
        </p:spPr>
      </p:pic>
      <p:pic>
        <p:nvPicPr>
          <p:cNvPr id="34" name="Picture 33" descr="Calendar&#10;&#10;Description automatically generated">
            <a:extLst>
              <a:ext uri="{FF2B5EF4-FFF2-40B4-BE49-F238E27FC236}">
                <a16:creationId xmlns:a16="http://schemas.microsoft.com/office/drawing/2014/main" id="{7F047EE9-62E2-0EFD-E091-368456DA58AA}"/>
              </a:ext>
            </a:extLst>
          </p:cNvPr>
          <p:cNvPicPr>
            <a:picLocks noChangeAspect="1"/>
          </p:cNvPicPr>
          <p:nvPr/>
        </p:nvPicPr>
        <p:blipFill rotWithShape="1">
          <a:blip r:embed="rId14"/>
          <a:srcRect t="5749"/>
          <a:stretch/>
        </p:blipFill>
        <p:spPr>
          <a:xfrm>
            <a:off x="13343167" y="29158797"/>
            <a:ext cx="5619750" cy="3824372"/>
          </a:xfrm>
          <a:prstGeom prst="rect">
            <a:avLst/>
          </a:prstGeom>
        </p:spPr>
      </p:pic>
      <p:graphicFrame>
        <p:nvGraphicFramePr>
          <p:cNvPr id="35" name="Table 34">
            <a:extLst>
              <a:ext uri="{FF2B5EF4-FFF2-40B4-BE49-F238E27FC236}">
                <a16:creationId xmlns:a16="http://schemas.microsoft.com/office/drawing/2014/main" id="{956F636C-563C-A785-33AA-AC7D2313DECC}"/>
              </a:ext>
            </a:extLst>
          </p:cNvPr>
          <p:cNvGraphicFramePr>
            <a:graphicFrameLocks noGrp="1"/>
          </p:cNvGraphicFramePr>
          <p:nvPr>
            <p:extLst>
              <p:ext uri="{D42A27DB-BD31-4B8C-83A1-F6EECF244321}">
                <p14:modId xmlns:p14="http://schemas.microsoft.com/office/powerpoint/2010/main" val="3558073698"/>
              </p:ext>
            </p:extLst>
          </p:nvPr>
        </p:nvGraphicFramePr>
        <p:xfrm>
          <a:off x="13460148" y="33028445"/>
          <a:ext cx="11753793" cy="3519246"/>
        </p:xfrm>
        <a:graphic>
          <a:graphicData uri="http://schemas.openxmlformats.org/drawingml/2006/table">
            <a:tbl>
              <a:tblPr firstRow="1" bandRow="1">
                <a:tableStyleId>{9D7B26C5-4107-4FEC-AEDC-1716B250A1EF}</a:tableStyleId>
              </a:tblPr>
              <a:tblGrid>
                <a:gridCol w="2459681">
                  <a:extLst>
                    <a:ext uri="{9D8B030D-6E8A-4147-A177-3AD203B41FA5}">
                      <a16:colId xmlns:a16="http://schemas.microsoft.com/office/drawing/2014/main" val="4014798617"/>
                    </a:ext>
                  </a:extLst>
                </a:gridCol>
                <a:gridCol w="2459681">
                  <a:extLst>
                    <a:ext uri="{9D8B030D-6E8A-4147-A177-3AD203B41FA5}">
                      <a16:colId xmlns:a16="http://schemas.microsoft.com/office/drawing/2014/main" val="3004785430"/>
                    </a:ext>
                  </a:extLst>
                </a:gridCol>
                <a:gridCol w="1915069">
                  <a:extLst>
                    <a:ext uri="{9D8B030D-6E8A-4147-A177-3AD203B41FA5}">
                      <a16:colId xmlns:a16="http://schemas.microsoft.com/office/drawing/2014/main" val="664422378"/>
                    </a:ext>
                  </a:extLst>
                </a:gridCol>
                <a:gridCol w="2459681">
                  <a:extLst>
                    <a:ext uri="{9D8B030D-6E8A-4147-A177-3AD203B41FA5}">
                      <a16:colId xmlns:a16="http://schemas.microsoft.com/office/drawing/2014/main" val="2016648482"/>
                    </a:ext>
                  </a:extLst>
                </a:gridCol>
                <a:gridCol w="2459681">
                  <a:extLst>
                    <a:ext uri="{9D8B030D-6E8A-4147-A177-3AD203B41FA5}">
                      <a16:colId xmlns:a16="http://schemas.microsoft.com/office/drawing/2014/main" val="920151304"/>
                    </a:ext>
                  </a:extLst>
                </a:gridCol>
              </a:tblGrid>
              <a:tr h="593166">
                <a:tc gridSpan="5">
                  <a:txBody>
                    <a:bodyPr/>
                    <a:lstStyle/>
                    <a:p>
                      <a:pPr algn="ctr"/>
                      <a:r>
                        <a:rPr lang="en-US" sz="3400" dirty="0">
                          <a:solidFill>
                            <a:schemeClr val="bg1"/>
                          </a:solidFill>
                        </a:rPr>
                        <a:t>RMSE for Interpolation Methods</a:t>
                      </a:r>
                    </a:p>
                  </a:txBody>
                  <a:tcPr>
                    <a:lnB w="12700" cap="flat" cmpd="sng" algn="ctr">
                      <a:solidFill>
                        <a:schemeClr val="tx1"/>
                      </a:solidFill>
                      <a:prstDash val="solid"/>
                      <a:round/>
                      <a:headEnd type="none" w="med" len="med"/>
                      <a:tailEnd type="none" w="med" len="med"/>
                    </a:lnB>
                    <a:solidFill>
                      <a:srgbClr val="CB2433"/>
                    </a:solidFill>
                  </a:tcPr>
                </a:tc>
                <a:tc hMerge="1">
                  <a:txBody>
                    <a:bodyPr/>
                    <a:lstStyle/>
                    <a:p>
                      <a:pPr algn="ctr"/>
                      <a:endParaRPr lang="en-US" sz="3400" dirty="0"/>
                    </a:p>
                  </a:txBody>
                  <a:tcPr/>
                </a:tc>
                <a:tc hMerge="1">
                  <a:txBody>
                    <a:bodyPr/>
                    <a:lstStyle/>
                    <a:p>
                      <a:endParaRPr lang="en-US"/>
                    </a:p>
                  </a:txBody>
                  <a:tcPr/>
                </a:tc>
                <a:tc hMerge="1">
                  <a:txBody>
                    <a:bodyPr/>
                    <a:lstStyle/>
                    <a:p>
                      <a:pPr algn="ctr"/>
                      <a:endParaRPr lang="en-US" sz="3400" dirty="0"/>
                    </a:p>
                  </a:txBody>
                  <a:tcPr/>
                </a:tc>
                <a:tc hMerge="1">
                  <a:txBody>
                    <a:bodyPr/>
                    <a:lstStyle/>
                    <a:p>
                      <a:endParaRPr lang="en-US"/>
                    </a:p>
                  </a:txBody>
                  <a:tcPr/>
                </a:tc>
                <a:extLst>
                  <a:ext uri="{0D108BD9-81ED-4DB2-BD59-A6C34878D82A}">
                    <a16:rowId xmlns:a16="http://schemas.microsoft.com/office/drawing/2014/main" val="1505005468"/>
                  </a:ext>
                </a:extLst>
              </a:tr>
              <a:tr h="593166">
                <a:tc>
                  <a:txBody>
                    <a:bodyPr/>
                    <a:lstStyle/>
                    <a:p>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3200" dirty="0"/>
                        <a:t>Intersection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3400" dirty="0"/>
                    </a:p>
                  </a:txBody>
                  <a:tcPr/>
                </a:tc>
                <a:tc gridSpan="2">
                  <a:txBody>
                    <a:bodyPr/>
                    <a:lstStyle/>
                    <a:p>
                      <a:pPr algn="ctr"/>
                      <a:r>
                        <a:rPr lang="en-US" sz="3200" dirty="0"/>
                        <a:t>Linear Interpolation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3400" dirty="0"/>
                    </a:p>
                  </a:txBody>
                  <a:tcPr/>
                </a:tc>
                <a:extLst>
                  <a:ext uri="{0D108BD9-81ED-4DB2-BD59-A6C34878D82A}">
                    <a16:rowId xmlns:a16="http://schemas.microsoft.com/office/drawing/2014/main" val="2601416284"/>
                  </a:ext>
                </a:extLst>
              </a:tr>
              <a:tr h="533849">
                <a:tc>
                  <a:txBody>
                    <a:bodyPr/>
                    <a:lstStyle/>
                    <a:p>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032864"/>
                  </a:ext>
                </a:extLst>
              </a:tr>
              <a:tr h="474970">
                <a:tc>
                  <a:txBody>
                    <a:bodyPr/>
                    <a:lstStyle/>
                    <a:p>
                      <a:r>
                        <a:rPr lang="en-US" sz="3200" dirty="0"/>
                        <a:t>Overall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200" dirty="0"/>
                        <a:t>1.388</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3200" dirty="0"/>
                        <a:t>1.304</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200" dirty="0"/>
                        <a:t>2.7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3200" dirty="0"/>
                        <a:t>1.83</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08988573"/>
                  </a:ext>
                </a:extLst>
              </a:tr>
              <a:tr h="533849">
                <a:tc>
                  <a:txBody>
                    <a:bodyPr/>
                    <a:lstStyle/>
                    <a:p>
                      <a:r>
                        <a:rPr lang="en-US" sz="3200" dirty="0"/>
                        <a:t>Cluster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200" dirty="0"/>
                        <a:t>1.38</a:t>
                      </a:r>
                    </a:p>
                  </a:txBody>
                  <a:tcPr>
                    <a:lnL w="12700" cap="flat" cmpd="sng" algn="ctr">
                      <a:solidFill>
                        <a:schemeClr val="tx1"/>
                      </a:solidFill>
                      <a:prstDash val="solid"/>
                      <a:round/>
                      <a:headEnd type="none" w="med" len="med"/>
                      <a:tailEnd type="none" w="med" len="med"/>
                    </a:lnL>
                  </a:tcPr>
                </a:tc>
                <a:tc>
                  <a:txBody>
                    <a:bodyPr/>
                    <a:lstStyle/>
                    <a:p>
                      <a:pPr algn="ctr"/>
                      <a:r>
                        <a:rPr lang="en-US" sz="3200" dirty="0"/>
                        <a:t>1.16</a:t>
                      </a:r>
                    </a:p>
                  </a:txBody>
                  <a:tcPr>
                    <a:lnR w="12700" cap="flat" cmpd="sng" algn="ctr">
                      <a:solidFill>
                        <a:schemeClr val="tx1"/>
                      </a:solidFill>
                      <a:prstDash val="solid"/>
                      <a:round/>
                      <a:headEnd type="none" w="med" len="med"/>
                      <a:tailEnd type="none" w="med" len="med"/>
                    </a:lnR>
                  </a:tcPr>
                </a:tc>
                <a:tc>
                  <a:txBody>
                    <a:bodyPr/>
                    <a:lstStyle/>
                    <a:p>
                      <a:pPr algn="ctr"/>
                      <a:r>
                        <a:rPr lang="en-US" sz="3200" dirty="0"/>
                        <a:t>3.1</a:t>
                      </a:r>
                    </a:p>
                  </a:txBody>
                  <a:tcPr>
                    <a:lnL w="12700" cap="flat" cmpd="sng" algn="ctr">
                      <a:solidFill>
                        <a:schemeClr val="tx1"/>
                      </a:solidFill>
                      <a:prstDash val="solid"/>
                      <a:round/>
                      <a:headEnd type="none" w="med" len="med"/>
                      <a:tailEnd type="none" w="med" len="med"/>
                    </a:lnL>
                  </a:tcPr>
                </a:tc>
                <a:tc>
                  <a:txBody>
                    <a:bodyPr/>
                    <a:lstStyle/>
                    <a:p>
                      <a:pPr algn="ctr"/>
                      <a:r>
                        <a:rPr lang="en-US" sz="3200" dirty="0"/>
                        <a:t>2.18</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18244012"/>
                  </a:ext>
                </a:extLst>
              </a:tr>
              <a:tr h="533849">
                <a:tc>
                  <a:txBody>
                    <a:bodyPr/>
                    <a:lstStyle/>
                    <a:p>
                      <a:r>
                        <a:rPr lang="en-US" sz="3200" dirty="0"/>
                        <a:t>Cluster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200" dirty="0"/>
                        <a:t>1.402</a:t>
                      </a:r>
                    </a:p>
                  </a:txBody>
                  <a:tcPr>
                    <a:lnL w="12700" cap="flat" cmpd="sng" algn="ctr">
                      <a:solidFill>
                        <a:schemeClr val="tx1"/>
                      </a:solidFill>
                      <a:prstDash val="solid"/>
                      <a:round/>
                      <a:headEnd type="none" w="med" len="med"/>
                      <a:tailEnd type="none" w="med" len="med"/>
                    </a:lnL>
                  </a:tcPr>
                </a:tc>
                <a:tc>
                  <a:txBody>
                    <a:bodyPr/>
                    <a:lstStyle/>
                    <a:p>
                      <a:pPr algn="ctr"/>
                      <a:r>
                        <a:rPr lang="en-US" sz="3200" dirty="0"/>
                        <a:t>1.53</a:t>
                      </a:r>
                    </a:p>
                  </a:txBody>
                  <a:tcPr>
                    <a:lnR w="12700" cap="flat" cmpd="sng" algn="ctr">
                      <a:solidFill>
                        <a:schemeClr val="tx1"/>
                      </a:solidFill>
                      <a:prstDash val="solid"/>
                      <a:round/>
                      <a:headEnd type="none" w="med" len="med"/>
                      <a:tailEnd type="none" w="med" len="med"/>
                    </a:lnR>
                  </a:tcPr>
                </a:tc>
                <a:tc>
                  <a:txBody>
                    <a:bodyPr/>
                    <a:lstStyle/>
                    <a:p>
                      <a:pPr algn="ctr"/>
                      <a:r>
                        <a:rPr lang="en-US" sz="3200" dirty="0"/>
                        <a:t>1.39</a:t>
                      </a:r>
                    </a:p>
                  </a:txBody>
                  <a:tcPr>
                    <a:lnL w="12700" cap="flat" cmpd="sng" algn="ctr">
                      <a:solidFill>
                        <a:schemeClr val="tx1"/>
                      </a:solidFill>
                      <a:prstDash val="solid"/>
                      <a:round/>
                      <a:headEnd type="none" w="med" len="med"/>
                      <a:tailEnd type="none" w="med" len="med"/>
                    </a:lnL>
                  </a:tcPr>
                </a:tc>
                <a:tc>
                  <a:txBody>
                    <a:bodyPr/>
                    <a:lstStyle/>
                    <a:p>
                      <a:pPr algn="ctr"/>
                      <a:r>
                        <a:rPr lang="en-US" sz="3200" dirty="0"/>
                        <a:t>0.35</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70600735"/>
                  </a:ext>
                </a:extLst>
              </a:tr>
            </a:tbl>
          </a:graphicData>
        </a:graphic>
      </p:graphicFrame>
    </p:spTree>
    <p:extLst>
      <p:ext uri="{BB962C8B-B14F-4D97-AF65-F5344CB8AC3E}">
        <p14:creationId xmlns:p14="http://schemas.microsoft.com/office/powerpoint/2010/main" val="1748772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3652</TotalTime>
  <Words>854</Words>
  <Application>Microsoft Office PowerPoint</Application>
  <PresentationFormat>Custom</PresentationFormat>
  <Paragraphs>158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Slattery</dc:creator>
  <cp:lastModifiedBy>Alison Kleffner</cp:lastModifiedBy>
  <cp:revision>26</cp:revision>
  <dcterms:created xsi:type="dcterms:W3CDTF">2019-03-05T16:02:29Z</dcterms:created>
  <dcterms:modified xsi:type="dcterms:W3CDTF">2022-08-02T16:09:24Z</dcterms:modified>
</cp:coreProperties>
</file>